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322" r:id="rId3"/>
    <p:sldId id="274" r:id="rId4"/>
    <p:sldId id="299" r:id="rId5"/>
    <p:sldId id="273" r:id="rId6"/>
    <p:sldId id="323" r:id="rId7"/>
    <p:sldId id="324" r:id="rId8"/>
    <p:sldId id="313" r:id="rId9"/>
    <p:sldId id="303" r:id="rId10"/>
    <p:sldId id="325" r:id="rId11"/>
    <p:sldId id="305" r:id="rId12"/>
    <p:sldId id="307" r:id="rId13"/>
    <p:sldId id="310" r:id="rId14"/>
    <p:sldId id="308" r:id="rId15"/>
    <p:sldId id="318" r:id="rId16"/>
    <p:sldId id="326" r:id="rId17"/>
    <p:sldId id="312" r:id="rId18"/>
    <p:sldId id="319" r:id="rId19"/>
    <p:sldId id="315" r:id="rId20"/>
    <p:sldId id="320" r:id="rId21"/>
    <p:sldId id="314" r:id="rId22"/>
    <p:sldId id="321" r:id="rId23"/>
    <p:sldId id="316" r:id="rId24"/>
    <p:sldId id="327" r:id="rId25"/>
    <p:sldId id="317" r:id="rId26"/>
    <p:sldId id="266" r:id="rId2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xo 2" panose="00000500000000000000" pitchFamily="2" charset="-52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83B"/>
    <a:srgbClr val="00B28C"/>
    <a:srgbClr val="008E86"/>
    <a:srgbClr val="9BBB59"/>
    <a:srgbClr val="0CB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6523" autoAdjust="0"/>
  </p:normalViewPr>
  <p:slideViewPr>
    <p:cSldViewPr snapToObjects="1" showGuides="1">
      <p:cViewPr varScale="1">
        <p:scale>
          <a:sx n="91" d="100"/>
          <a:sy n="91" d="100"/>
        </p:scale>
        <p:origin x="16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70"/>
    </p:cViewPr>
  </p:notesTextViewPr>
  <p:notesViewPr>
    <p:cSldViewPr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Руб, млрд</c:v>
                </c:pt>
              </c:strCache>
            </c:strRef>
          </c:tx>
          <c:spPr>
            <a:solidFill>
              <a:srgbClr val="0CB28B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1.2</c:v>
                </c:pt>
                <c:pt idx="1">
                  <c:v>2.2999999999999998</c:v>
                </c:pt>
                <c:pt idx="2">
                  <c:v>3.4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E-4B89-95D1-4895873A3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"/>
        <c:axId val="192047552"/>
        <c:axId val="610790432"/>
      </c:barChart>
      <c:catAx>
        <c:axId val="1920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Exo 2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610790432"/>
        <c:crosses val="autoZero"/>
        <c:auto val="1"/>
        <c:lblAlgn val="ctr"/>
        <c:lblOffset val="100"/>
        <c:noMultiLvlLbl val="0"/>
      </c:catAx>
      <c:valAx>
        <c:axId val="61079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Exo 2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920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Exo 2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2C6-A411-1DD9BA139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2C6-A411-1DD9BA139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42768"/>
        <c:axId val="267337848"/>
      </c:barChart>
      <c:catAx>
        <c:axId val="2673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37848"/>
        <c:crosses val="autoZero"/>
        <c:auto val="1"/>
        <c:lblAlgn val="ctr"/>
        <c:lblOffset val="100"/>
        <c:noMultiLvlLbl val="0"/>
      </c:catAx>
      <c:valAx>
        <c:axId val="26733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xo 2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2C6-A411-1DD9BA139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окт.18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2C6-A411-1DD9BA139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42768"/>
        <c:axId val="267337848"/>
      </c:barChart>
      <c:catAx>
        <c:axId val="2673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37848"/>
        <c:crosses val="autoZero"/>
        <c:auto val="1"/>
        <c:lblAlgn val="ctr"/>
        <c:lblOffset val="100"/>
        <c:noMultiLvlLbl val="0"/>
      </c:catAx>
      <c:valAx>
        <c:axId val="26733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xo 2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2C6-A411-1DD9BA139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окт.18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2C6-A411-1DD9BA139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42768"/>
        <c:axId val="267337848"/>
      </c:barChart>
      <c:catAx>
        <c:axId val="2673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37848"/>
        <c:crosses val="autoZero"/>
        <c:auto val="1"/>
        <c:lblAlgn val="ctr"/>
        <c:lblOffset val="100"/>
        <c:noMultiLvlLbl val="0"/>
      </c:catAx>
      <c:valAx>
        <c:axId val="26733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xo 2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2-42C6-A411-1DD9BA1392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окт.18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2-42C6-A411-1DD9BA139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42768"/>
        <c:axId val="267337848"/>
      </c:barChart>
      <c:catAx>
        <c:axId val="2673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37848"/>
        <c:crosses val="autoZero"/>
        <c:auto val="1"/>
        <c:lblAlgn val="ctr"/>
        <c:lblOffset val="100"/>
        <c:noMultiLvlLbl val="0"/>
      </c:catAx>
      <c:valAx>
        <c:axId val="26733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xo 2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1.1499999999999999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8-48F9-8DF7-E9E8588D40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окт.18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8-48F9-8DF7-E9E8588D4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342768"/>
        <c:axId val="267337848"/>
      </c:barChart>
      <c:catAx>
        <c:axId val="2673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37848"/>
        <c:crosses val="autoZero"/>
        <c:auto val="1"/>
        <c:lblAlgn val="ctr"/>
        <c:lblOffset val="100"/>
        <c:noMultiLvlLbl val="0"/>
      </c:catAx>
      <c:valAx>
        <c:axId val="26733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4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xo 2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EB5A-C65E-41A4-9F52-D8FD67406A2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096C-14FA-4A45-A7F3-E32A0464C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2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B47F9-686E-48AB-A7DF-DEFE0520311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0D4CD-00AA-42A5-A77F-740F6B7A2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37">
              <a:spcBef>
                <a:spcPts val="68"/>
              </a:spcBef>
            </a:pPr>
            <a:r>
              <a:rPr lang="ru-RU" sz="1200" dirty="0" err="1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Syssoft</a:t>
            </a:r>
            <a:r>
              <a:rPr lang="ru-RU" sz="12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 - эксперт в мире программного обеспечения.</a:t>
            </a:r>
            <a:endParaRPr lang="ru-RU" sz="1200" dirty="0">
              <a:latin typeface="Exo 2" panose="00000500000000000000" pitchFamily="2" charset="-52"/>
              <a:cs typeface="Calibri"/>
            </a:endParaRPr>
          </a:p>
          <a:p>
            <a:pPr marL="8637" marR="3455"/>
            <a:r>
              <a:rPr lang="ru-RU" sz="12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Начал работу как интернет-магазин программного обеспечения и стал вторым  в России реселлером ПО.</a:t>
            </a:r>
            <a:endParaRPr lang="ru-RU" sz="1200" dirty="0">
              <a:latin typeface="Exo 2" panose="00000500000000000000" pitchFamily="2" charset="-52"/>
              <a:cs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5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выделили три основных составляющих сервиса релевантных для нашего бизнеса и сфокусировались на их улучшении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удобство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Скорость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Экспертиза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23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разных сегментов отличается приоритетность требований к сервису</a:t>
            </a:r>
          </a:p>
          <a:p>
            <a:endParaRPr lang="ru-RU" dirty="0"/>
          </a:p>
          <a:p>
            <a:r>
              <a:rPr lang="ru-RU" dirty="0"/>
              <a:t>Так например для малого бизнеса и физических лиц – главное быстрая доставка ключей и лицензий. В компаниях такого размера зачастую отсутствует бюджетное планирование и управление закупками.  Товар зачастую нужен еще вчера, к сожалению эти клиенты чаще всего самые конфликтные</a:t>
            </a:r>
          </a:p>
          <a:p>
            <a:endParaRPr lang="ru-RU" dirty="0"/>
          </a:p>
          <a:p>
            <a:r>
              <a:rPr lang="ru-RU" dirty="0"/>
              <a:t>Средний по размеру бизнес ценит удобство приобретения, предсказуемость сроков поставки и комфортность сотрудничества с компанией. На первое место для них выходит удобство пользования сайтом</a:t>
            </a:r>
          </a:p>
          <a:p>
            <a:endParaRPr lang="ru-RU" dirty="0"/>
          </a:p>
          <a:p>
            <a:r>
              <a:rPr lang="ru-RU" dirty="0"/>
              <a:t>Для крупного бизнеса важно наличии экспертизы, возможность показать всю цепочку закупок, правильность оформления документов. Давление фискальных органов. 152 </a:t>
            </a:r>
            <a:r>
              <a:rPr lang="en-US" dirty="0" err="1"/>
              <a:t>ap</a:t>
            </a:r>
            <a:r>
              <a:rPr lang="en-US" dirty="0"/>
              <a:t>, </a:t>
            </a:r>
            <a:r>
              <a:rPr lang="ru-RU" dirty="0"/>
              <a:t>соблюдение функции налогового агента.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Так как у нас практически пропорциональный разрез по кол-ву клиентов и их размеру мы вынуждены улучшать все эти составляющие сервиса одновременно.</a:t>
            </a:r>
          </a:p>
          <a:p>
            <a:r>
              <a:rPr lang="ru-RU" dirty="0"/>
              <a:t>Как  мы начали работать над этими улучшениями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89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Клиентов волнует, что происходит с их заказом, если им предоставить информацию что и где с их заказом они перестают волноваться.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 наш первых шаг был – настроить уведомления на всех этапах, мы получили ваш заказ, мы получили оплату, заказ размещен у вендора, вы получите ключи и лицензии ориентировочно в эти даты, а закрывающие даты в следующие. Стало меньше жалоб, меньше звонков с попытками выяснить статус заказов, освободились ресурсы на работу с потенциальными клиентами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Оперативно предоставляем закрывающие документы – тут есть нюансы, заграничные вендоры, индивидуальные лицензии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Иногда оперативно не получается, поэтому смотрим пункт один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Уменьшилось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жалоб в  2,4 раза благодаря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опитимизации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Негативные отзывы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маркет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Звонки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6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Позиция клиента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купил и забыл.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должны помнить за клиента, что происходит с окончанием.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не его головная боль!!!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Работаем с обратной связью – коллеги из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говорили как это важно,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выявлем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2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наш сайт до сих пор не в адаптивном дизайне, над новым сайтом мы работаем сейчас.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мы понимаем, что клиент не должен страдать из-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зза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этого и поэтому добавили возможность получить консультацию любым удобным способом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Статистические номера телефонов московский и 8800, а также мобильный – плюс динамически меняющийся номер телефона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Улучшили онлайн чат, добавили интеграцию с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Viber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телеграм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(позже пришлось отключить)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Добавили функцию заказать обратный звонок.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Клиент может получить консультацию в социальных сетях 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3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 17. Чаты 322, офлайн-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нерабочее время) 11.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 18. Чаты 743, офлайн-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89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сайте поиск – это самая посещаемая функция. 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Оптимизируем процесс покупки опять сослаться можно на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почему клиенту уходил с сайта – мы ведь уже потратили деньги на его привлечение.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Анализ статистики запросов с нулевым результатом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Причины: ) Товар действительно отсутствует в каталоге - расширяем линейку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А) опечатки, синонимы,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слэнг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подключаем собственные словари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пишут 6 разными способами, а вот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тимвьювер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 разный способ написать название этого продукта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Результат: в два раза снизилось число уходов со страницы результатов поиска (люди стали находить то, что искали)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7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росте трафика на 78 процентов,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 17-го. Ушли со страницы результатов поиска 551.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 18-го. Ушли со страницы результатов поиска 277.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 находят то, зачем пришли на сайт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51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Предугадывать вопросы и отвечать на них на сайте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Добавили наглядную информацию о способах оплаты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Добавили промо-видеоролики и вообще развиваем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Ютуб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-канал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9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Растем быстрее рынка.</a:t>
            </a:r>
          </a:p>
          <a:p>
            <a:r>
              <a:rPr lang="ru-RU" dirty="0"/>
              <a:t>Планируемый оборот за 2018 год 6 млрд.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7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Отказы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Окт. 17 – 41,1 %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Окт. 18 – 21,9 %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6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ВЕБИНАРЫ (прямая трансляция, затем публикуем запись):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Даем более подробную информацию о продуктах и услугах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Демонстрируем свою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экспертность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Делимся информацией там, где это удобно нашим существующим и потенциальным клиентам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в Фейсбуке,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Ютубе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Инстаграмме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суммарно почти 11 000 подписчиков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45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Участвуем в пилотном проекте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Вендор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прозванивает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купивших и собирает обратную связь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результаты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(лояльность клиентов – это эмоциональный показатель, приверженности, сопричастности к компании) – 57%. Он у нас не очень высокий, так как клиенты редко бывают эмоционально привержены компании ритейлеру, они больше привязаны к продуктам вендорам.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NSAT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(удовлетворенность клиентов) – выше 70%. Цель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- 70%, - стараемся соответствовать высоким стандартам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74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еще раз главный слайд презентации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продукт = товары + сервис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товары мы влиять можем только опосредовано, через обратную связь с вендором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сервис это то из-за чего у нас покупают а не у конкурентов и единственное на что мы можем влиять.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25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Контактаная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информация максима – почта – пишите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5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bg2"/>
                </a:solidFill>
                <a:latin typeface="Exo 2" panose="00000500000000000000" pitchFamily="2" charset="-52"/>
              </a:rPr>
              <a:t>Структура бизнеса по размеру клиентов, к этому слайду мы еще вернемся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7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мы начинали бизнес - воевали с конкурентами – думали, что мы страдаем из-за них.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Фокус был на конкурентах – обойти, обогнать, стать номером один, копировали конкурентов, старались сделать лучше.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Конкуренты снижали цены, мы следом.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7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 нам перестали приходить новые клиенты, старые уходили и переставали рекомендовать другим потенциальным клиентам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ПОЧЕМУ?? Стали искать причины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1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Начали анализировать почему к нам не приходят новые клиенты и  уходят старые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упомянуть презентации коллег из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 Journey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Начали анализировать покупки и взаимодействие клиентов с компанией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сделали вовремя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информации по продукту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проконсультировали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перезвонили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Крючок на презентацию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CJM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6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поняли, что Наш главный конкурент — это мы сами; и попытались понять, что мы можем улучшить и исправить.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Клиенты покупают наш продукт.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продукт = товары + сервис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товары мы влиять можем только опосредовано, через обратную связь с вендором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сервис это то из-за чего у нас покупают а не у конкурентов и единственное на что мы можем влиять.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0D4CD-00AA-42A5-A77F-740F6B7A2B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1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971600" y="3553190"/>
            <a:ext cx="3600400" cy="1329595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 dirty="0"/>
              <a:t>Образец заголовка презентации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292475"/>
          </a:xfrm>
          <a:prstGeom prst="rect">
            <a:avLst/>
          </a:prstGeo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3291830"/>
            <a:ext cx="9144000" cy="0"/>
          </a:xfrm>
          <a:prstGeom prst="line">
            <a:avLst/>
          </a:prstGeom>
          <a:ln>
            <a:solidFill>
              <a:srgbClr val="00B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233206" y="4335946"/>
            <a:ext cx="1399422" cy="2308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Exo 2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www.syssoft.ru</a:t>
            </a:r>
            <a:endParaRPr lang="ru-RU" sz="1500" dirty="0">
              <a:solidFill>
                <a:schemeClr val="bg2"/>
              </a:solidFill>
              <a:latin typeface="Exo 2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1"/>
          </p:nvPr>
        </p:nvSpPr>
        <p:spPr>
          <a:xfrm>
            <a:off x="7313613" y="411163"/>
            <a:ext cx="1219200" cy="639762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6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1088618"/>
            <a:ext cx="36004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3600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слайда</a:t>
            </a:r>
          </a:p>
          <a:p>
            <a:r>
              <a:rPr lang="ru-RU" dirty="0"/>
              <a:t>на две строчки</a:t>
            </a:r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6"/>
          </p:nvPr>
        </p:nvSpPr>
        <p:spPr>
          <a:xfrm>
            <a:off x="971550" y="1815666"/>
            <a:ext cx="3960490" cy="2519982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  <a:lvl2pPr>
              <a:defRPr>
                <a:latin typeface="Exo 2" panose="00000500000000000000" pitchFamily="2" charset="-52"/>
              </a:defRPr>
            </a:lvl2pPr>
            <a:lvl3pPr>
              <a:defRPr>
                <a:latin typeface="Exo 2" panose="00000500000000000000" pitchFamily="2" charset="-52"/>
              </a:defRPr>
            </a:lvl3pPr>
            <a:lvl4pPr>
              <a:defRPr>
                <a:latin typeface="Exo 2" panose="00000500000000000000" pitchFamily="2" charset="-52"/>
              </a:defRPr>
            </a:lvl4pPr>
            <a:lvl5pPr>
              <a:defRPr>
                <a:latin typeface="Exo 2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006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большая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1088618"/>
            <a:ext cx="36004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3600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слайда</a:t>
            </a:r>
          </a:p>
          <a:p>
            <a:r>
              <a:rPr lang="ru-RU" dirty="0"/>
              <a:t>на две строчки</a:t>
            </a:r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6"/>
          </p:nvPr>
        </p:nvSpPr>
        <p:spPr>
          <a:xfrm>
            <a:off x="971550" y="1815666"/>
            <a:ext cx="3960490" cy="2519982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  <a:lvl2pPr>
              <a:defRPr>
                <a:latin typeface="Exo 2" panose="00000500000000000000" pitchFamily="2" charset="-52"/>
              </a:defRPr>
            </a:lvl2pPr>
            <a:lvl3pPr>
              <a:defRPr>
                <a:latin typeface="Exo 2" panose="00000500000000000000" pitchFamily="2" charset="-52"/>
              </a:defRPr>
            </a:lvl3pPr>
            <a:lvl4pPr>
              <a:defRPr>
                <a:latin typeface="Exo 2" panose="00000500000000000000" pitchFamily="2" charset="-52"/>
              </a:defRPr>
            </a:lvl4pPr>
            <a:lvl5pPr>
              <a:defRPr>
                <a:latin typeface="Exo 2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310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3600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Диаграмма. Название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9" name="Диаграмма 8"/>
          <p:cNvSpPr>
            <a:spLocks noGrp="1"/>
          </p:cNvSpPr>
          <p:nvPr>
            <p:ph type="chart" sz="quarter" idx="16"/>
          </p:nvPr>
        </p:nvSpPr>
        <p:spPr>
          <a:xfrm>
            <a:off x="971550" y="1131888"/>
            <a:ext cx="7561263" cy="2879725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9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ши клиен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/>
          <p:cNvSpPr>
            <a:spLocks noGrp="1"/>
          </p:cNvSpPr>
          <p:nvPr>
            <p:ph type="pic" sz="quarter" idx="16"/>
          </p:nvPr>
        </p:nvSpPr>
        <p:spPr>
          <a:xfrm>
            <a:off x="971550" y="1126650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2" name="Рисунок 20"/>
          <p:cNvSpPr>
            <a:spLocks noGrp="1"/>
          </p:cNvSpPr>
          <p:nvPr>
            <p:ph type="pic" sz="quarter" idx="17"/>
          </p:nvPr>
        </p:nvSpPr>
        <p:spPr>
          <a:xfrm>
            <a:off x="2731726" y="1126650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3" name="Рисунок 20"/>
          <p:cNvSpPr>
            <a:spLocks noGrp="1"/>
          </p:cNvSpPr>
          <p:nvPr>
            <p:ph type="pic" sz="quarter" idx="18"/>
          </p:nvPr>
        </p:nvSpPr>
        <p:spPr>
          <a:xfrm>
            <a:off x="4491902" y="1126650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4" name="Рисунок 20"/>
          <p:cNvSpPr>
            <a:spLocks noGrp="1"/>
          </p:cNvSpPr>
          <p:nvPr>
            <p:ph type="pic" sz="quarter" idx="19"/>
          </p:nvPr>
        </p:nvSpPr>
        <p:spPr>
          <a:xfrm>
            <a:off x="6252078" y="1126650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5" name="Рисунок 20"/>
          <p:cNvSpPr>
            <a:spLocks noGrp="1"/>
          </p:cNvSpPr>
          <p:nvPr>
            <p:ph type="pic" sz="quarter" idx="20"/>
          </p:nvPr>
        </p:nvSpPr>
        <p:spPr>
          <a:xfrm>
            <a:off x="971550" y="2265727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6" name="Рисунок 20"/>
          <p:cNvSpPr>
            <a:spLocks noGrp="1"/>
          </p:cNvSpPr>
          <p:nvPr>
            <p:ph type="pic" sz="quarter" idx="21"/>
          </p:nvPr>
        </p:nvSpPr>
        <p:spPr>
          <a:xfrm>
            <a:off x="2731726" y="2265727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7" name="Рисунок 20"/>
          <p:cNvSpPr>
            <a:spLocks noGrp="1"/>
          </p:cNvSpPr>
          <p:nvPr>
            <p:ph type="pic" sz="quarter" idx="22"/>
          </p:nvPr>
        </p:nvSpPr>
        <p:spPr>
          <a:xfrm>
            <a:off x="4491902" y="2265727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8" name="Рисунок 20"/>
          <p:cNvSpPr>
            <a:spLocks noGrp="1"/>
          </p:cNvSpPr>
          <p:nvPr>
            <p:ph type="pic" sz="quarter" idx="23"/>
          </p:nvPr>
        </p:nvSpPr>
        <p:spPr>
          <a:xfrm>
            <a:off x="6252078" y="2265727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29" name="Рисунок 20"/>
          <p:cNvSpPr>
            <a:spLocks noGrp="1"/>
          </p:cNvSpPr>
          <p:nvPr>
            <p:ph type="pic" sz="quarter" idx="24"/>
          </p:nvPr>
        </p:nvSpPr>
        <p:spPr>
          <a:xfrm>
            <a:off x="971448" y="3408451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30" name="Рисунок 20"/>
          <p:cNvSpPr>
            <a:spLocks noGrp="1"/>
          </p:cNvSpPr>
          <p:nvPr>
            <p:ph type="pic" sz="quarter" idx="25"/>
          </p:nvPr>
        </p:nvSpPr>
        <p:spPr>
          <a:xfrm>
            <a:off x="2731624" y="3408451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31" name="Рисунок 20"/>
          <p:cNvSpPr>
            <a:spLocks noGrp="1"/>
          </p:cNvSpPr>
          <p:nvPr>
            <p:ph type="pic" sz="quarter" idx="26"/>
          </p:nvPr>
        </p:nvSpPr>
        <p:spPr>
          <a:xfrm>
            <a:off x="4491800" y="3408451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32" name="Рисунок 20"/>
          <p:cNvSpPr>
            <a:spLocks noGrp="1"/>
          </p:cNvSpPr>
          <p:nvPr>
            <p:ph type="pic" sz="quarter" idx="27"/>
          </p:nvPr>
        </p:nvSpPr>
        <p:spPr>
          <a:xfrm>
            <a:off x="6251976" y="3408451"/>
            <a:ext cx="1584325" cy="990600"/>
          </a:xfrm>
          <a:solidFill>
            <a:schemeClr val="bg2"/>
          </a:solidFill>
          <a:ln>
            <a:noFill/>
          </a:ln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3600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328169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50" y="2267573"/>
            <a:ext cx="1219099" cy="640027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732338"/>
            <a:ext cx="1440805" cy="215900"/>
          </a:xfrm>
        </p:spPr>
        <p:txBody>
          <a:bodyPr anchor="ctr">
            <a:normAutofit/>
          </a:bodyPr>
          <a:lstStyle>
            <a:lvl1pPr algn="ctr">
              <a:defRPr sz="1200">
                <a:latin typeface="Exo 2" panose="00000500000000000000" pitchFamily="2" charset="-52"/>
              </a:defRPr>
            </a:lvl1pPr>
          </a:lstStyle>
          <a:p>
            <a:pPr lvl="0"/>
            <a:r>
              <a:rPr lang="ru-RU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61202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560" y="469783"/>
            <a:ext cx="8075240" cy="329642"/>
          </a:xfrm>
        </p:spPr>
        <p:txBody>
          <a:bodyPr lIns="0" tIns="0" rIns="0" bIns="0"/>
          <a:lstStyle>
            <a:lvl1pPr>
              <a:defRPr sz="238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6" b="0" i="0">
                <a:solidFill>
                  <a:srgbClr val="B1B4B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1115" y="3225454"/>
            <a:ext cx="3953919" cy="104644"/>
          </a:xfrm>
        </p:spPr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9755" y="2911523"/>
            <a:ext cx="741360" cy="732508"/>
          </a:xfrm>
        </p:spPr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15034" y="3220229"/>
            <a:ext cx="741360" cy="115096"/>
          </a:xfrm>
        </p:spPr>
        <p:txBody>
          <a:bodyPr lIns="0" tIns="0" rIns="0" bIns="0"/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83506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692" cy="5141772"/>
          </a:xfrm>
          <a:custGeom>
            <a:avLst/>
            <a:gdLst/>
            <a:ahLst/>
            <a:cxnLst/>
            <a:rect l="l" t="t" r="r" b="b"/>
            <a:pathLst>
              <a:path w="13320394" h="7560309">
                <a:moveTo>
                  <a:pt x="0" y="0"/>
                </a:moveTo>
                <a:lnTo>
                  <a:pt x="13320014" y="0"/>
                </a:lnTo>
                <a:lnTo>
                  <a:pt x="13320014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33383B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bk object 17"/>
          <p:cNvSpPr/>
          <p:nvPr/>
        </p:nvSpPr>
        <p:spPr>
          <a:xfrm>
            <a:off x="6631736" y="1"/>
            <a:ext cx="2510686" cy="5141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8" name="bk object 18"/>
          <p:cNvSpPr/>
          <p:nvPr/>
        </p:nvSpPr>
        <p:spPr>
          <a:xfrm>
            <a:off x="8201793" y="266218"/>
            <a:ext cx="396286" cy="340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bk object 19"/>
          <p:cNvSpPr/>
          <p:nvPr/>
        </p:nvSpPr>
        <p:spPr>
          <a:xfrm>
            <a:off x="8275790" y="351381"/>
            <a:ext cx="246688" cy="102784"/>
          </a:xfrm>
          <a:custGeom>
            <a:avLst/>
            <a:gdLst/>
            <a:ahLst/>
            <a:cxnLst/>
            <a:rect l="l" t="t" r="r" b="b"/>
            <a:pathLst>
              <a:path w="359409" h="151129">
                <a:moveTo>
                  <a:pt x="150952" y="6362"/>
                </a:moveTo>
                <a:lnTo>
                  <a:pt x="119379" y="6362"/>
                </a:lnTo>
                <a:lnTo>
                  <a:pt x="173126" y="95719"/>
                </a:lnTo>
                <a:lnTo>
                  <a:pt x="173126" y="147066"/>
                </a:lnTo>
                <a:lnTo>
                  <a:pt x="200456" y="147066"/>
                </a:lnTo>
                <a:lnTo>
                  <a:pt x="200456" y="95719"/>
                </a:lnTo>
                <a:lnTo>
                  <a:pt x="216731" y="68668"/>
                </a:lnTo>
                <a:lnTo>
                  <a:pt x="186791" y="68668"/>
                </a:lnTo>
                <a:lnTo>
                  <a:pt x="150952" y="6362"/>
                </a:lnTo>
                <a:close/>
              </a:path>
              <a:path w="359409" h="151129">
                <a:moveTo>
                  <a:pt x="254215" y="6362"/>
                </a:moveTo>
                <a:lnTo>
                  <a:pt x="222935" y="6362"/>
                </a:lnTo>
                <a:lnTo>
                  <a:pt x="186791" y="68668"/>
                </a:lnTo>
                <a:lnTo>
                  <a:pt x="216731" y="68668"/>
                </a:lnTo>
                <a:lnTo>
                  <a:pt x="254215" y="6362"/>
                </a:lnTo>
                <a:close/>
              </a:path>
              <a:path w="359409" h="151129">
                <a:moveTo>
                  <a:pt x="13373" y="111518"/>
                </a:moveTo>
                <a:lnTo>
                  <a:pt x="0" y="133692"/>
                </a:lnTo>
                <a:lnTo>
                  <a:pt x="11242" y="140707"/>
                </a:lnTo>
                <a:lnTo>
                  <a:pt x="24988" y="146073"/>
                </a:lnTo>
                <a:lnTo>
                  <a:pt x="40671" y="149503"/>
                </a:lnTo>
                <a:lnTo>
                  <a:pt x="57721" y="150710"/>
                </a:lnTo>
                <a:lnTo>
                  <a:pt x="81165" y="147624"/>
                </a:lnTo>
                <a:lnTo>
                  <a:pt x="99285" y="138555"/>
                </a:lnTo>
                <a:lnTo>
                  <a:pt x="109142" y="126098"/>
                </a:lnTo>
                <a:lnTo>
                  <a:pt x="57111" y="126098"/>
                </a:lnTo>
                <a:lnTo>
                  <a:pt x="44891" y="125015"/>
                </a:lnTo>
                <a:lnTo>
                  <a:pt x="33185" y="121994"/>
                </a:lnTo>
                <a:lnTo>
                  <a:pt x="22507" y="117381"/>
                </a:lnTo>
                <a:lnTo>
                  <a:pt x="13373" y="111518"/>
                </a:lnTo>
                <a:close/>
              </a:path>
              <a:path w="359409" h="151129">
                <a:moveTo>
                  <a:pt x="56502" y="0"/>
                </a:moveTo>
                <a:lnTo>
                  <a:pt x="36836" y="2681"/>
                </a:lnTo>
                <a:lnTo>
                  <a:pt x="19934" y="10745"/>
                </a:lnTo>
                <a:lnTo>
                  <a:pt x="8101" y="24222"/>
                </a:lnTo>
                <a:lnTo>
                  <a:pt x="3644" y="43141"/>
                </a:lnTo>
                <a:lnTo>
                  <a:pt x="6919" y="60383"/>
                </a:lnTo>
                <a:lnTo>
                  <a:pt x="16629" y="72615"/>
                </a:lnTo>
                <a:lnTo>
                  <a:pt x="32603" y="80746"/>
                </a:lnTo>
                <a:lnTo>
                  <a:pt x="54673" y="85686"/>
                </a:lnTo>
                <a:lnTo>
                  <a:pt x="69492" y="88681"/>
                </a:lnTo>
                <a:lnTo>
                  <a:pt x="79581" y="93051"/>
                </a:lnTo>
                <a:lnTo>
                  <a:pt x="85341" y="98676"/>
                </a:lnTo>
                <a:lnTo>
                  <a:pt x="87172" y="105435"/>
                </a:lnTo>
                <a:lnTo>
                  <a:pt x="85163" y="113786"/>
                </a:lnTo>
                <a:lnTo>
                  <a:pt x="79309" y="120319"/>
                </a:lnTo>
                <a:lnTo>
                  <a:pt x="69872" y="124577"/>
                </a:lnTo>
                <a:lnTo>
                  <a:pt x="57111" y="126098"/>
                </a:lnTo>
                <a:lnTo>
                  <a:pt x="109142" y="126098"/>
                </a:lnTo>
                <a:lnTo>
                  <a:pt x="110971" y="123787"/>
                </a:lnTo>
                <a:lnTo>
                  <a:pt x="115112" y="103606"/>
                </a:lnTo>
                <a:lnTo>
                  <a:pt x="112193" y="88335"/>
                </a:lnTo>
                <a:lnTo>
                  <a:pt x="103379" y="76223"/>
                </a:lnTo>
                <a:lnTo>
                  <a:pt x="88586" y="67243"/>
                </a:lnTo>
                <a:lnTo>
                  <a:pt x="67729" y="61366"/>
                </a:lnTo>
                <a:lnTo>
                  <a:pt x="53743" y="59031"/>
                </a:lnTo>
                <a:lnTo>
                  <a:pt x="41919" y="56126"/>
                </a:lnTo>
                <a:lnTo>
                  <a:pt x="33739" y="51284"/>
                </a:lnTo>
                <a:lnTo>
                  <a:pt x="30683" y="43141"/>
                </a:lnTo>
                <a:lnTo>
                  <a:pt x="32224" y="35661"/>
                </a:lnTo>
                <a:lnTo>
                  <a:pt x="37096" y="29581"/>
                </a:lnTo>
                <a:lnTo>
                  <a:pt x="45674" y="25496"/>
                </a:lnTo>
                <a:lnTo>
                  <a:pt x="58331" y="24003"/>
                </a:lnTo>
                <a:lnTo>
                  <a:pt x="105233" y="24003"/>
                </a:lnTo>
                <a:lnTo>
                  <a:pt x="109956" y="16090"/>
                </a:lnTo>
                <a:lnTo>
                  <a:pt x="99759" y="9349"/>
                </a:lnTo>
                <a:lnTo>
                  <a:pt x="87206" y="4287"/>
                </a:lnTo>
                <a:lnTo>
                  <a:pt x="72664" y="1105"/>
                </a:lnTo>
                <a:lnTo>
                  <a:pt x="56502" y="0"/>
                </a:lnTo>
                <a:close/>
              </a:path>
              <a:path w="359409" h="151129">
                <a:moveTo>
                  <a:pt x="105233" y="24003"/>
                </a:moveTo>
                <a:lnTo>
                  <a:pt x="58331" y="24003"/>
                </a:lnTo>
                <a:lnTo>
                  <a:pt x="69320" y="25010"/>
                </a:lnTo>
                <a:lnTo>
                  <a:pt x="80000" y="27725"/>
                </a:lnTo>
                <a:lnTo>
                  <a:pt x="89713" y="31691"/>
                </a:lnTo>
                <a:lnTo>
                  <a:pt x="97802" y="36449"/>
                </a:lnTo>
                <a:lnTo>
                  <a:pt x="105233" y="24003"/>
                </a:lnTo>
                <a:close/>
              </a:path>
              <a:path w="359409" h="151129">
                <a:moveTo>
                  <a:pt x="311315" y="0"/>
                </a:moveTo>
                <a:lnTo>
                  <a:pt x="291660" y="2681"/>
                </a:lnTo>
                <a:lnTo>
                  <a:pt x="274756" y="10745"/>
                </a:lnTo>
                <a:lnTo>
                  <a:pt x="262917" y="24222"/>
                </a:lnTo>
                <a:lnTo>
                  <a:pt x="258457" y="43141"/>
                </a:lnTo>
                <a:lnTo>
                  <a:pt x="261734" y="60383"/>
                </a:lnTo>
                <a:lnTo>
                  <a:pt x="271448" y="72615"/>
                </a:lnTo>
                <a:lnTo>
                  <a:pt x="287427" y="80746"/>
                </a:lnTo>
                <a:lnTo>
                  <a:pt x="309499" y="85686"/>
                </a:lnTo>
                <a:lnTo>
                  <a:pt x="320995" y="87858"/>
                </a:lnTo>
                <a:lnTo>
                  <a:pt x="329960" y="90771"/>
                </a:lnTo>
                <a:lnTo>
                  <a:pt x="336364" y="94482"/>
                </a:lnTo>
                <a:lnTo>
                  <a:pt x="340182" y="99047"/>
                </a:lnTo>
                <a:lnTo>
                  <a:pt x="354749" y="73533"/>
                </a:lnTo>
                <a:lnTo>
                  <a:pt x="308561" y="59031"/>
                </a:lnTo>
                <a:lnTo>
                  <a:pt x="296733" y="56126"/>
                </a:lnTo>
                <a:lnTo>
                  <a:pt x="288552" y="51284"/>
                </a:lnTo>
                <a:lnTo>
                  <a:pt x="285496" y="43141"/>
                </a:lnTo>
                <a:lnTo>
                  <a:pt x="287038" y="35661"/>
                </a:lnTo>
                <a:lnTo>
                  <a:pt x="291914" y="29581"/>
                </a:lnTo>
                <a:lnTo>
                  <a:pt x="300492" y="25496"/>
                </a:lnTo>
                <a:lnTo>
                  <a:pt x="313143" y="24003"/>
                </a:lnTo>
                <a:lnTo>
                  <a:pt x="351597" y="24003"/>
                </a:lnTo>
                <a:lnTo>
                  <a:pt x="359003" y="11836"/>
                </a:lnTo>
                <a:lnTo>
                  <a:pt x="349244" y="6788"/>
                </a:lnTo>
                <a:lnTo>
                  <a:pt x="337893" y="3074"/>
                </a:lnTo>
                <a:lnTo>
                  <a:pt x="325174" y="783"/>
                </a:lnTo>
                <a:lnTo>
                  <a:pt x="311315" y="0"/>
                </a:lnTo>
                <a:close/>
              </a:path>
              <a:path w="359409" h="151129">
                <a:moveTo>
                  <a:pt x="351597" y="24003"/>
                </a:moveTo>
                <a:lnTo>
                  <a:pt x="313143" y="24003"/>
                </a:lnTo>
                <a:lnTo>
                  <a:pt x="322026" y="24653"/>
                </a:lnTo>
                <a:lnTo>
                  <a:pt x="330711" y="26469"/>
                </a:lnTo>
                <a:lnTo>
                  <a:pt x="338886" y="29253"/>
                </a:lnTo>
                <a:lnTo>
                  <a:pt x="346240" y="32804"/>
                </a:lnTo>
                <a:lnTo>
                  <a:pt x="351597" y="24003"/>
                </a:lnTo>
                <a:close/>
              </a:path>
              <a:path w="359409" h="151129">
                <a:moveTo>
                  <a:pt x="268185" y="111518"/>
                </a:moveTo>
                <a:lnTo>
                  <a:pt x="254825" y="133692"/>
                </a:lnTo>
                <a:lnTo>
                  <a:pt x="265386" y="140413"/>
                </a:lnTo>
                <a:lnTo>
                  <a:pt x="278480" y="145735"/>
                </a:lnTo>
                <a:lnTo>
                  <a:pt x="293567" y="149291"/>
                </a:lnTo>
                <a:lnTo>
                  <a:pt x="310108" y="150710"/>
                </a:lnTo>
                <a:lnTo>
                  <a:pt x="324354" y="126098"/>
                </a:lnTo>
                <a:lnTo>
                  <a:pt x="311924" y="126098"/>
                </a:lnTo>
                <a:lnTo>
                  <a:pt x="299711" y="125015"/>
                </a:lnTo>
                <a:lnTo>
                  <a:pt x="288007" y="121994"/>
                </a:lnTo>
                <a:lnTo>
                  <a:pt x="277327" y="117381"/>
                </a:lnTo>
                <a:lnTo>
                  <a:pt x="268185" y="111518"/>
                </a:lnTo>
                <a:close/>
              </a:path>
              <a:path w="359409" h="151129">
                <a:moveTo>
                  <a:pt x="325589" y="123964"/>
                </a:moveTo>
                <a:lnTo>
                  <a:pt x="321945" y="125793"/>
                </a:lnTo>
                <a:lnTo>
                  <a:pt x="316483" y="126098"/>
                </a:lnTo>
                <a:lnTo>
                  <a:pt x="324354" y="126098"/>
                </a:lnTo>
                <a:lnTo>
                  <a:pt x="325589" y="12396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0" name="bk object 20"/>
          <p:cNvSpPr/>
          <p:nvPr/>
        </p:nvSpPr>
        <p:spPr>
          <a:xfrm>
            <a:off x="8514485" y="351373"/>
            <a:ext cx="336907" cy="102784"/>
          </a:xfrm>
          <a:custGeom>
            <a:avLst/>
            <a:gdLst/>
            <a:ahLst/>
            <a:cxnLst/>
            <a:rect l="l" t="t" r="r" b="b"/>
            <a:pathLst>
              <a:path w="490854" h="151129">
                <a:moveTo>
                  <a:pt x="13360" y="118211"/>
                </a:moveTo>
                <a:lnTo>
                  <a:pt x="0" y="140385"/>
                </a:lnTo>
                <a:lnTo>
                  <a:pt x="10080" y="144688"/>
                </a:lnTo>
                <a:lnTo>
                  <a:pt x="21442" y="147939"/>
                </a:lnTo>
                <a:lnTo>
                  <a:pt x="33773" y="149994"/>
                </a:lnTo>
                <a:lnTo>
                  <a:pt x="46761" y="150710"/>
                </a:lnTo>
                <a:lnTo>
                  <a:pt x="70209" y="147626"/>
                </a:lnTo>
                <a:lnTo>
                  <a:pt x="88338" y="138563"/>
                </a:lnTo>
                <a:lnTo>
                  <a:pt x="98204" y="126111"/>
                </a:lnTo>
                <a:lnTo>
                  <a:pt x="46456" y="126111"/>
                </a:lnTo>
                <a:lnTo>
                  <a:pt x="37617" y="125560"/>
                </a:lnTo>
                <a:lnTo>
                  <a:pt x="29003" y="123985"/>
                </a:lnTo>
                <a:lnTo>
                  <a:pt x="20842" y="121497"/>
                </a:lnTo>
                <a:lnTo>
                  <a:pt x="13360" y="118211"/>
                </a:lnTo>
                <a:close/>
              </a:path>
              <a:path w="490854" h="151129">
                <a:moveTo>
                  <a:pt x="21259" y="48920"/>
                </a:moveTo>
                <a:lnTo>
                  <a:pt x="6984" y="73545"/>
                </a:lnTo>
                <a:lnTo>
                  <a:pt x="14102" y="77664"/>
                </a:lnTo>
                <a:lnTo>
                  <a:pt x="22671" y="80987"/>
                </a:lnTo>
                <a:lnTo>
                  <a:pt x="32661" y="83625"/>
                </a:lnTo>
                <a:lnTo>
                  <a:pt x="44043" y="85686"/>
                </a:lnTo>
                <a:lnTo>
                  <a:pt x="58809" y="88692"/>
                </a:lnTo>
                <a:lnTo>
                  <a:pt x="68794" y="93060"/>
                </a:lnTo>
                <a:lnTo>
                  <a:pt x="74452" y="98679"/>
                </a:lnTo>
                <a:lnTo>
                  <a:pt x="76238" y="105435"/>
                </a:lnTo>
                <a:lnTo>
                  <a:pt x="74276" y="113798"/>
                </a:lnTo>
                <a:lnTo>
                  <a:pt x="68524" y="120335"/>
                </a:lnTo>
                <a:lnTo>
                  <a:pt x="59184" y="124591"/>
                </a:lnTo>
                <a:lnTo>
                  <a:pt x="46456" y="126111"/>
                </a:lnTo>
                <a:lnTo>
                  <a:pt x="98204" y="126111"/>
                </a:lnTo>
                <a:lnTo>
                  <a:pt x="100032" y="123803"/>
                </a:lnTo>
                <a:lnTo>
                  <a:pt x="104178" y="103632"/>
                </a:lnTo>
                <a:lnTo>
                  <a:pt x="101263" y="88348"/>
                </a:lnTo>
                <a:lnTo>
                  <a:pt x="92482" y="76233"/>
                </a:lnTo>
                <a:lnTo>
                  <a:pt x="77780" y="67254"/>
                </a:lnTo>
                <a:lnTo>
                  <a:pt x="57099" y="61379"/>
                </a:lnTo>
                <a:lnTo>
                  <a:pt x="45393" y="59398"/>
                </a:lnTo>
                <a:lnTo>
                  <a:pt x="34964" y="57097"/>
                </a:lnTo>
                <a:lnTo>
                  <a:pt x="26643" y="53822"/>
                </a:lnTo>
                <a:lnTo>
                  <a:pt x="21259" y="48920"/>
                </a:lnTo>
                <a:close/>
              </a:path>
              <a:path w="490854" h="151129">
                <a:moveTo>
                  <a:pt x="450062" y="30695"/>
                </a:moveTo>
                <a:lnTo>
                  <a:pt x="422757" y="30695"/>
                </a:lnTo>
                <a:lnTo>
                  <a:pt x="422757" y="147078"/>
                </a:lnTo>
                <a:lnTo>
                  <a:pt x="450062" y="147078"/>
                </a:lnTo>
                <a:lnTo>
                  <a:pt x="450062" y="30695"/>
                </a:lnTo>
                <a:close/>
              </a:path>
              <a:path w="490854" h="151129">
                <a:moveTo>
                  <a:pt x="490448" y="6388"/>
                </a:moveTo>
                <a:lnTo>
                  <a:pt x="382371" y="6388"/>
                </a:lnTo>
                <a:lnTo>
                  <a:pt x="382371" y="30695"/>
                </a:lnTo>
                <a:lnTo>
                  <a:pt x="490448" y="30695"/>
                </a:lnTo>
                <a:lnTo>
                  <a:pt x="490448" y="6388"/>
                </a:lnTo>
                <a:close/>
              </a:path>
              <a:path w="490854" h="151129">
                <a:moveTo>
                  <a:pt x="186474" y="0"/>
                </a:moveTo>
                <a:lnTo>
                  <a:pt x="158050" y="4595"/>
                </a:lnTo>
                <a:lnTo>
                  <a:pt x="136975" y="18535"/>
                </a:lnTo>
                <a:lnTo>
                  <a:pt x="123873" y="42048"/>
                </a:lnTo>
                <a:lnTo>
                  <a:pt x="119367" y="75361"/>
                </a:lnTo>
                <a:lnTo>
                  <a:pt x="124257" y="108544"/>
                </a:lnTo>
                <a:lnTo>
                  <a:pt x="137999" y="132067"/>
                </a:lnTo>
                <a:lnTo>
                  <a:pt x="159202" y="146074"/>
                </a:lnTo>
                <a:lnTo>
                  <a:pt x="186474" y="150710"/>
                </a:lnTo>
                <a:lnTo>
                  <a:pt x="213878" y="146074"/>
                </a:lnTo>
                <a:lnTo>
                  <a:pt x="235075" y="132067"/>
                </a:lnTo>
                <a:lnTo>
                  <a:pt x="238539" y="126111"/>
                </a:lnTo>
                <a:lnTo>
                  <a:pt x="186474" y="126111"/>
                </a:lnTo>
                <a:lnTo>
                  <a:pt x="170189" y="123394"/>
                </a:lnTo>
                <a:lnTo>
                  <a:pt x="157740" y="114638"/>
                </a:lnTo>
                <a:lnTo>
                  <a:pt x="149787" y="98930"/>
                </a:lnTo>
                <a:lnTo>
                  <a:pt x="146989" y="75361"/>
                </a:lnTo>
                <a:lnTo>
                  <a:pt x="149915" y="51792"/>
                </a:lnTo>
                <a:lnTo>
                  <a:pt x="158083" y="36085"/>
                </a:lnTo>
                <a:lnTo>
                  <a:pt x="170574" y="27329"/>
                </a:lnTo>
                <a:lnTo>
                  <a:pt x="186474" y="24612"/>
                </a:lnTo>
                <a:lnTo>
                  <a:pt x="239373" y="24612"/>
                </a:lnTo>
                <a:lnTo>
                  <a:pt x="235985" y="18535"/>
                </a:lnTo>
                <a:lnTo>
                  <a:pt x="214901" y="4595"/>
                </a:lnTo>
                <a:lnTo>
                  <a:pt x="186474" y="0"/>
                </a:lnTo>
                <a:close/>
              </a:path>
              <a:path w="490854" h="151129">
                <a:moveTo>
                  <a:pt x="239373" y="24612"/>
                </a:moveTo>
                <a:lnTo>
                  <a:pt x="186474" y="24612"/>
                </a:lnTo>
                <a:lnTo>
                  <a:pt x="202386" y="27329"/>
                </a:lnTo>
                <a:lnTo>
                  <a:pt x="214880" y="36085"/>
                </a:lnTo>
                <a:lnTo>
                  <a:pt x="223046" y="51792"/>
                </a:lnTo>
                <a:lnTo>
                  <a:pt x="225971" y="75361"/>
                </a:lnTo>
                <a:lnTo>
                  <a:pt x="223176" y="98930"/>
                </a:lnTo>
                <a:lnTo>
                  <a:pt x="215228" y="114638"/>
                </a:lnTo>
                <a:lnTo>
                  <a:pt x="202777" y="123394"/>
                </a:lnTo>
                <a:lnTo>
                  <a:pt x="186474" y="126111"/>
                </a:lnTo>
                <a:lnTo>
                  <a:pt x="238539" y="126111"/>
                </a:lnTo>
                <a:lnTo>
                  <a:pt x="248755" y="108544"/>
                </a:lnTo>
                <a:lnTo>
                  <a:pt x="253606" y="75361"/>
                </a:lnTo>
                <a:lnTo>
                  <a:pt x="249096" y="42048"/>
                </a:lnTo>
                <a:lnTo>
                  <a:pt x="239373" y="24612"/>
                </a:lnTo>
                <a:close/>
              </a:path>
              <a:path w="490854" h="151129">
                <a:moveTo>
                  <a:pt x="370179" y="6388"/>
                </a:moveTo>
                <a:lnTo>
                  <a:pt x="296773" y="6388"/>
                </a:lnTo>
                <a:lnTo>
                  <a:pt x="287378" y="8288"/>
                </a:lnTo>
                <a:lnTo>
                  <a:pt x="280071" y="13379"/>
                </a:lnTo>
                <a:lnTo>
                  <a:pt x="275333" y="20747"/>
                </a:lnTo>
                <a:lnTo>
                  <a:pt x="273646" y="29476"/>
                </a:lnTo>
                <a:lnTo>
                  <a:pt x="273646" y="147078"/>
                </a:lnTo>
                <a:lnTo>
                  <a:pt x="300964" y="147078"/>
                </a:lnTo>
                <a:lnTo>
                  <a:pt x="300964" y="85991"/>
                </a:lnTo>
                <a:lnTo>
                  <a:pt x="358368" y="85991"/>
                </a:lnTo>
                <a:lnTo>
                  <a:pt x="358368" y="61379"/>
                </a:lnTo>
                <a:lnTo>
                  <a:pt x="300964" y="61379"/>
                </a:lnTo>
                <a:lnTo>
                  <a:pt x="300964" y="33121"/>
                </a:lnTo>
                <a:lnTo>
                  <a:pt x="303377" y="31000"/>
                </a:lnTo>
                <a:lnTo>
                  <a:pt x="370179" y="31000"/>
                </a:lnTo>
                <a:lnTo>
                  <a:pt x="370179" y="6388"/>
                </a:lnTo>
                <a:close/>
              </a:path>
              <a:path w="490854" h="151129">
                <a:moveTo>
                  <a:pt x="94479" y="24002"/>
                </a:moveTo>
                <a:lnTo>
                  <a:pt x="47675" y="24002"/>
                </a:lnTo>
                <a:lnTo>
                  <a:pt x="58630" y="25010"/>
                </a:lnTo>
                <a:lnTo>
                  <a:pt x="69208" y="27727"/>
                </a:lnTo>
                <a:lnTo>
                  <a:pt x="78815" y="31696"/>
                </a:lnTo>
                <a:lnTo>
                  <a:pt x="86855" y="36461"/>
                </a:lnTo>
                <a:lnTo>
                  <a:pt x="94479" y="24002"/>
                </a:lnTo>
                <a:close/>
              </a:path>
              <a:path w="490854" h="151129">
                <a:moveTo>
                  <a:pt x="49517" y="304"/>
                </a:moveTo>
                <a:lnTo>
                  <a:pt x="34620" y="25831"/>
                </a:lnTo>
                <a:lnTo>
                  <a:pt x="37363" y="24307"/>
                </a:lnTo>
                <a:lnTo>
                  <a:pt x="43129" y="24002"/>
                </a:lnTo>
                <a:lnTo>
                  <a:pt x="94479" y="24002"/>
                </a:lnTo>
                <a:lnTo>
                  <a:pt x="99313" y="16103"/>
                </a:lnTo>
                <a:lnTo>
                  <a:pt x="89784" y="9664"/>
                </a:lnTo>
                <a:lnTo>
                  <a:pt x="78173" y="4675"/>
                </a:lnTo>
                <a:lnTo>
                  <a:pt x="64682" y="1449"/>
                </a:lnTo>
                <a:lnTo>
                  <a:pt x="49517" y="3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7608" y="668050"/>
            <a:ext cx="754878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208934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454" y="760262"/>
            <a:ext cx="4343093" cy="366254"/>
          </a:xfrm>
        </p:spPr>
        <p:txBody>
          <a:bodyPr lIns="0" tIns="0" rIns="0" bIns="0"/>
          <a:lstStyle>
            <a:lvl1pPr>
              <a:defRPr sz="238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1838" y="2127155"/>
            <a:ext cx="7000322" cy="177869"/>
          </a:xfrm>
        </p:spPr>
        <p:txBody>
          <a:bodyPr lIns="0" tIns="0" rIns="0" bIns="0"/>
          <a:lstStyle>
            <a:lvl1pPr>
              <a:defRPr sz="1156" b="0" i="0">
                <a:solidFill>
                  <a:srgbClr val="B1B4B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286189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454" y="760262"/>
            <a:ext cx="4343093" cy="366254"/>
          </a:xfrm>
        </p:spPr>
        <p:txBody>
          <a:bodyPr lIns="0" tIns="0" rIns="0" bIns="0"/>
          <a:lstStyle>
            <a:lvl1pPr>
              <a:defRPr sz="238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2491658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454" y="760262"/>
            <a:ext cx="4343093" cy="366254"/>
          </a:xfrm>
        </p:spPr>
        <p:txBody>
          <a:bodyPr lIns="0" tIns="0" rIns="0" bIns="0"/>
          <a:lstStyle>
            <a:lvl1pPr>
              <a:defRPr sz="238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31305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971600" y="411510"/>
            <a:ext cx="21602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4"/>
          </p:nvPr>
        </p:nvSpPr>
        <p:spPr>
          <a:xfrm>
            <a:off x="3131840" y="411162"/>
            <a:ext cx="5761335" cy="4321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latin typeface="Exo 2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557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692" cy="5141772"/>
          </a:xfrm>
          <a:custGeom>
            <a:avLst/>
            <a:gdLst/>
            <a:ahLst/>
            <a:cxnLst/>
            <a:rect l="l" t="t" r="r" b="b"/>
            <a:pathLst>
              <a:path w="13320394" h="7560309">
                <a:moveTo>
                  <a:pt x="0" y="0"/>
                </a:moveTo>
                <a:lnTo>
                  <a:pt x="13320014" y="0"/>
                </a:lnTo>
                <a:lnTo>
                  <a:pt x="13320014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34393C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bk object 17"/>
          <p:cNvSpPr/>
          <p:nvPr/>
        </p:nvSpPr>
        <p:spPr>
          <a:xfrm>
            <a:off x="4122863" y="2334691"/>
            <a:ext cx="547236" cy="46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8" name="bk object 18"/>
          <p:cNvSpPr/>
          <p:nvPr/>
        </p:nvSpPr>
        <p:spPr>
          <a:xfrm>
            <a:off x="4225051" y="2452270"/>
            <a:ext cx="340393" cy="141651"/>
          </a:xfrm>
          <a:custGeom>
            <a:avLst/>
            <a:gdLst/>
            <a:ahLst/>
            <a:cxnLst/>
            <a:rect l="l" t="t" r="r" b="b"/>
            <a:pathLst>
              <a:path w="495934" h="208279">
                <a:moveTo>
                  <a:pt x="208445" y="8813"/>
                </a:moveTo>
                <a:lnTo>
                  <a:pt x="164833" y="8813"/>
                </a:lnTo>
                <a:lnTo>
                  <a:pt x="239064" y="132181"/>
                </a:lnTo>
                <a:lnTo>
                  <a:pt x="239064" y="203085"/>
                </a:lnTo>
                <a:lnTo>
                  <a:pt x="276809" y="203085"/>
                </a:lnTo>
                <a:lnTo>
                  <a:pt x="276809" y="132181"/>
                </a:lnTo>
                <a:lnTo>
                  <a:pt x="299283" y="94830"/>
                </a:lnTo>
                <a:lnTo>
                  <a:pt x="257937" y="94830"/>
                </a:lnTo>
                <a:lnTo>
                  <a:pt x="208445" y="8813"/>
                </a:lnTo>
                <a:close/>
              </a:path>
              <a:path w="495934" h="208279">
                <a:moveTo>
                  <a:pt x="351040" y="8813"/>
                </a:moveTo>
                <a:lnTo>
                  <a:pt x="307848" y="8813"/>
                </a:lnTo>
                <a:lnTo>
                  <a:pt x="257937" y="94830"/>
                </a:lnTo>
                <a:lnTo>
                  <a:pt x="299283" y="94830"/>
                </a:lnTo>
                <a:lnTo>
                  <a:pt x="351040" y="8813"/>
                </a:lnTo>
                <a:close/>
              </a:path>
              <a:path w="495934" h="208279">
                <a:moveTo>
                  <a:pt x="18453" y="154000"/>
                </a:moveTo>
                <a:lnTo>
                  <a:pt x="0" y="184632"/>
                </a:lnTo>
                <a:lnTo>
                  <a:pt x="15518" y="194320"/>
                </a:lnTo>
                <a:lnTo>
                  <a:pt x="34497" y="201728"/>
                </a:lnTo>
                <a:lnTo>
                  <a:pt x="56151" y="206462"/>
                </a:lnTo>
                <a:lnTo>
                  <a:pt x="79692" y="208127"/>
                </a:lnTo>
                <a:lnTo>
                  <a:pt x="112072" y="203866"/>
                </a:lnTo>
                <a:lnTo>
                  <a:pt x="137096" y="191344"/>
                </a:lnTo>
                <a:lnTo>
                  <a:pt x="150711" y="174142"/>
                </a:lnTo>
                <a:lnTo>
                  <a:pt x="78854" y="174142"/>
                </a:lnTo>
                <a:lnTo>
                  <a:pt x="61981" y="172647"/>
                </a:lnTo>
                <a:lnTo>
                  <a:pt x="45820" y="168476"/>
                </a:lnTo>
                <a:lnTo>
                  <a:pt x="31075" y="162103"/>
                </a:lnTo>
                <a:lnTo>
                  <a:pt x="18453" y="154000"/>
                </a:lnTo>
                <a:close/>
              </a:path>
              <a:path w="495934" h="208279">
                <a:moveTo>
                  <a:pt x="78016" y="0"/>
                </a:moveTo>
                <a:lnTo>
                  <a:pt x="50865" y="3704"/>
                </a:lnTo>
                <a:lnTo>
                  <a:pt x="27525" y="14844"/>
                </a:lnTo>
                <a:lnTo>
                  <a:pt x="11184" y="33459"/>
                </a:lnTo>
                <a:lnTo>
                  <a:pt x="5029" y="59588"/>
                </a:lnTo>
                <a:lnTo>
                  <a:pt x="9552" y="83398"/>
                </a:lnTo>
                <a:lnTo>
                  <a:pt x="22963" y="100287"/>
                </a:lnTo>
                <a:lnTo>
                  <a:pt x="45025" y="111510"/>
                </a:lnTo>
                <a:lnTo>
                  <a:pt x="75501" y="118325"/>
                </a:lnTo>
                <a:lnTo>
                  <a:pt x="95955" y="122474"/>
                </a:lnTo>
                <a:lnTo>
                  <a:pt x="109885" y="128508"/>
                </a:lnTo>
                <a:lnTo>
                  <a:pt x="117840" y="136270"/>
                </a:lnTo>
                <a:lnTo>
                  <a:pt x="120370" y="145605"/>
                </a:lnTo>
                <a:lnTo>
                  <a:pt x="117598" y="157142"/>
                </a:lnTo>
                <a:lnTo>
                  <a:pt x="109518" y="166165"/>
                </a:lnTo>
                <a:lnTo>
                  <a:pt x="96485" y="172042"/>
                </a:lnTo>
                <a:lnTo>
                  <a:pt x="78854" y="174142"/>
                </a:lnTo>
                <a:lnTo>
                  <a:pt x="150711" y="174142"/>
                </a:lnTo>
                <a:lnTo>
                  <a:pt x="153233" y="170955"/>
                </a:lnTo>
                <a:lnTo>
                  <a:pt x="158953" y="143090"/>
                </a:lnTo>
                <a:lnTo>
                  <a:pt x="154923" y="121998"/>
                </a:lnTo>
                <a:lnTo>
                  <a:pt x="142755" y="105271"/>
                </a:lnTo>
                <a:lnTo>
                  <a:pt x="122332" y="92872"/>
                </a:lnTo>
                <a:lnTo>
                  <a:pt x="93535" y="84759"/>
                </a:lnTo>
                <a:lnTo>
                  <a:pt x="74214" y="81535"/>
                </a:lnTo>
                <a:lnTo>
                  <a:pt x="57883" y="77522"/>
                </a:lnTo>
                <a:lnTo>
                  <a:pt x="46586" y="70834"/>
                </a:lnTo>
                <a:lnTo>
                  <a:pt x="42367" y="59588"/>
                </a:lnTo>
                <a:lnTo>
                  <a:pt x="44495" y="49257"/>
                </a:lnTo>
                <a:lnTo>
                  <a:pt x="51223" y="40857"/>
                </a:lnTo>
                <a:lnTo>
                  <a:pt x="63064" y="35212"/>
                </a:lnTo>
                <a:lnTo>
                  <a:pt x="80530" y="33146"/>
                </a:lnTo>
                <a:lnTo>
                  <a:pt x="145319" y="33146"/>
                </a:lnTo>
                <a:lnTo>
                  <a:pt x="151828" y="22237"/>
                </a:lnTo>
                <a:lnTo>
                  <a:pt x="137757" y="12923"/>
                </a:lnTo>
                <a:lnTo>
                  <a:pt x="120422" y="5927"/>
                </a:lnTo>
                <a:lnTo>
                  <a:pt x="100338" y="1527"/>
                </a:lnTo>
                <a:lnTo>
                  <a:pt x="78016" y="0"/>
                </a:lnTo>
                <a:close/>
              </a:path>
              <a:path w="495934" h="208279">
                <a:moveTo>
                  <a:pt x="145319" y="33146"/>
                </a:moveTo>
                <a:lnTo>
                  <a:pt x="80530" y="33146"/>
                </a:lnTo>
                <a:lnTo>
                  <a:pt x="95712" y="34537"/>
                </a:lnTo>
                <a:lnTo>
                  <a:pt x="110463" y="38288"/>
                </a:lnTo>
                <a:lnTo>
                  <a:pt x="123877" y="43771"/>
                </a:lnTo>
                <a:lnTo>
                  <a:pt x="135051" y="50355"/>
                </a:lnTo>
                <a:lnTo>
                  <a:pt x="145319" y="33146"/>
                </a:lnTo>
                <a:close/>
              </a:path>
              <a:path w="495934" h="208279">
                <a:moveTo>
                  <a:pt x="429895" y="0"/>
                </a:moveTo>
                <a:lnTo>
                  <a:pt x="402746" y="3704"/>
                </a:lnTo>
                <a:lnTo>
                  <a:pt x="379410" y="14844"/>
                </a:lnTo>
                <a:lnTo>
                  <a:pt x="363074" y="33459"/>
                </a:lnTo>
                <a:lnTo>
                  <a:pt x="356920" y="59588"/>
                </a:lnTo>
                <a:lnTo>
                  <a:pt x="361441" y="83398"/>
                </a:lnTo>
                <a:lnTo>
                  <a:pt x="374848" y="100287"/>
                </a:lnTo>
                <a:lnTo>
                  <a:pt x="396906" y="111510"/>
                </a:lnTo>
                <a:lnTo>
                  <a:pt x="427380" y="118325"/>
                </a:lnTo>
                <a:lnTo>
                  <a:pt x="443256" y="121332"/>
                </a:lnTo>
                <a:lnTo>
                  <a:pt x="455634" y="125358"/>
                </a:lnTo>
                <a:lnTo>
                  <a:pt x="464474" y="130484"/>
                </a:lnTo>
                <a:lnTo>
                  <a:pt x="469734" y="136791"/>
                </a:lnTo>
                <a:lnTo>
                  <a:pt x="489864" y="101549"/>
                </a:lnTo>
                <a:lnTo>
                  <a:pt x="445414" y="84759"/>
                </a:lnTo>
                <a:lnTo>
                  <a:pt x="426092" y="81535"/>
                </a:lnTo>
                <a:lnTo>
                  <a:pt x="409762" y="77522"/>
                </a:lnTo>
                <a:lnTo>
                  <a:pt x="398465" y="70834"/>
                </a:lnTo>
                <a:lnTo>
                  <a:pt x="394246" y="59588"/>
                </a:lnTo>
                <a:lnTo>
                  <a:pt x="396374" y="49257"/>
                </a:lnTo>
                <a:lnTo>
                  <a:pt x="403102" y="40857"/>
                </a:lnTo>
                <a:lnTo>
                  <a:pt x="414943" y="35212"/>
                </a:lnTo>
                <a:lnTo>
                  <a:pt x="432409" y="33146"/>
                </a:lnTo>
                <a:lnTo>
                  <a:pt x="485530" y="33146"/>
                </a:lnTo>
                <a:lnTo>
                  <a:pt x="495744" y="16357"/>
                </a:lnTo>
                <a:lnTo>
                  <a:pt x="482269" y="9376"/>
                </a:lnTo>
                <a:lnTo>
                  <a:pt x="466591" y="4244"/>
                </a:lnTo>
                <a:lnTo>
                  <a:pt x="449027" y="1080"/>
                </a:lnTo>
                <a:lnTo>
                  <a:pt x="429895" y="0"/>
                </a:lnTo>
                <a:close/>
              </a:path>
              <a:path w="495934" h="208279">
                <a:moveTo>
                  <a:pt x="485530" y="33146"/>
                </a:moveTo>
                <a:lnTo>
                  <a:pt x="432409" y="33146"/>
                </a:lnTo>
                <a:lnTo>
                  <a:pt x="444684" y="34044"/>
                </a:lnTo>
                <a:lnTo>
                  <a:pt x="456684" y="36553"/>
                </a:lnTo>
                <a:lnTo>
                  <a:pt x="467976" y="40401"/>
                </a:lnTo>
                <a:lnTo>
                  <a:pt x="478129" y="45313"/>
                </a:lnTo>
                <a:lnTo>
                  <a:pt x="485530" y="33146"/>
                </a:lnTo>
                <a:close/>
              </a:path>
              <a:path w="495934" h="208279">
                <a:moveTo>
                  <a:pt x="370331" y="154000"/>
                </a:moveTo>
                <a:lnTo>
                  <a:pt x="351878" y="184632"/>
                </a:lnTo>
                <a:lnTo>
                  <a:pt x="366460" y="193907"/>
                </a:lnTo>
                <a:lnTo>
                  <a:pt x="384543" y="201256"/>
                </a:lnTo>
                <a:lnTo>
                  <a:pt x="405378" y="206167"/>
                </a:lnTo>
                <a:lnTo>
                  <a:pt x="428218" y="208127"/>
                </a:lnTo>
                <a:lnTo>
                  <a:pt x="447899" y="174142"/>
                </a:lnTo>
                <a:lnTo>
                  <a:pt x="430733" y="174142"/>
                </a:lnTo>
                <a:lnTo>
                  <a:pt x="413866" y="172647"/>
                </a:lnTo>
                <a:lnTo>
                  <a:pt x="397703" y="168476"/>
                </a:lnTo>
                <a:lnTo>
                  <a:pt x="382955" y="162103"/>
                </a:lnTo>
                <a:lnTo>
                  <a:pt x="370331" y="154000"/>
                </a:lnTo>
                <a:close/>
              </a:path>
              <a:path w="495934" h="208279">
                <a:moveTo>
                  <a:pt x="449605" y="171195"/>
                </a:moveTo>
                <a:lnTo>
                  <a:pt x="444576" y="173723"/>
                </a:lnTo>
                <a:lnTo>
                  <a:pt x="437019" y="174142"/>
                </a:lnTo>
                <a:lnTo>
                  <a:pt x="447899" y="174142"/>
                </a:lnTo>
                <a:lnTo>
                  <a:pt x="449605" y="17119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9" name="bk object 19"/>
          <p:cNvSpPr/>
          <p:nvPr/>
        </p:nvSpPr>
        <p:spPr>
          <a:xfrm>
            <a:off x="4554654" y="2452270"/>
            <a:ext cx="465045" cy="141651"/>
          </a:xfrm>
          <a:custGeom>
            <a:avLst/>
            <a:gdLst/>
            <a:ahLst/>
            <a:cxnLst/>
            <a:rect l="l" t="t" r="r" b="b"/>
            <a:pathLst>
              <a:path w="677545" h="208279">
                <a:moveTo>
                  <a:pt x="18465" y="163233"/>
                </a:moveTo>
                <a:lnTo>
                  <a:pt x="0" y="193852"/>
                </a:lnTo>
                <a:lnTo>
                  <a:pt x="13926" y="199801"/>
                </a:lnTo>
                <a:lnTo>
                  <a:pt x="29624" y="204295"/>
                </a:lnTo>
                <a:lnTo>
                  <a:pt x="46657" y="207136"/>
                </a:lnTo>
                <a:lnTo>
                  <a:pt x="64592" y="208127"/>
                </a:lnTo>
                <a:lnTo>
                  <a:pt x="96974" y="203866"/>
                </a:lnTo>
                <a:lnTo>
                  <a:pt x="122002" y="191344"/>
                </a:lnTo>
                <a:lnTo>
                  <a:pt x="135620" y="174142"/>
                </a:lnTo>
                <a:lnTo>
                  <a:pt x="64173" y="174142"/>
                </a:lnTo>
                <a:lnTo>
                  <a:pt x="51957" y="173380"/>
                </a:lnTo>
                <a:lnTo>
                  <a:pt x="40057" y="171202"/>
                </a:lnTo>
                <a:lnTo>
                  <a:pt x="28788" y="167766"/>
                </a:lnTo>
                <a:lnTo>
                  <a:pt x="18465" y="163233"/>
                </a:lnTo>
                <a:close/>
              </a:path>
              <a:path w="677545" h="208279">
                <a:moveTo>
                  <a:pt x="29362" y="67551"/>
                </a:moveTo>
                <a:lnTo>
                  <a:pt x="9651" y="101549"/>
                </a:lnTo>
                <a:lnTo>
                  <a:pt x="19477" y="107235"/>
                </a:lnTo>
                <a:lnTo>
                  <a:pt x="31307" y="111823"/>
                </a:lnTo>
                <a:lnTo>
                  <a:pt x="45101" y="115468"/>
                </a:lnTo>
                <a:lnTo>
                  <a:pt x="60820" y="118325"/>
                </a:lnTo>
                <a:lnTo>
                  <a:pt x="81215" y="122474"/>
                </a:lnTo>
                <a:lnTo>
                  <a:pt x="95005" y="128508"/>
                </a:lnTo>
                <a:lnTo>
                  <a:pt x="102818" y="136270"/>
                </a:lnTo>
                <a:lnTo>
                  <a:pt x="105282" y="145605"/>
                </a:lnTo>
                <a:lnTo>
                  <a:pt x="102576" y="157142"/>
                </a:lnTo>
                <a:lnTo>
                  <a:pt x="94638" y="166165"/>
                </a:lnTo>
                <a:lnTo>
                  <a:pt x="81746" y="172042"/>
                </a:lnTo>
                <a:lnTo>
                  <a:pt x="64173" y="174142"/>
                </a:lnTo>
                <a:lnTo>
                  <a:pt x="135620" y="174142"/>
                </a:lnTo>
                <a:lnTo>
                  <a:pt x="138144" y="170955"/>
                </a:lnTo>
                <a:lnTo>
                  <a:pt x="143865" y="143090"/>
                </a:lnTo>
                <a:lnTo>
                  <a:pt x="139842" y="121998"/>
                </a:lnTo>
                <a:lnTo>
                  <a:pt x="127719" y="105271"/>
                </a:lnTo>
                <a:lnTo>
                  <a:pt x="107416" y="92872"/>
                </a:lnTo>
                <a:lnTo>
                  <a:pt x="78854" y="84759"/>
                </a:lnTo>
                <a:lnTo>
                  <a:pt x="62689" y="82013"/>
                </a:lnTo>
                <a:lnTo>
                  <a:pt x="48293" y="78832"/>
                </a:lnTo>
                <a:lnTo>
                  <a:pt x="36804" y="74312"/>
                </a:lnTo>
                <a:lnTo>
                  <a:pt x="29362" y="67551"/>
                </a:lnTo>
                <a:close/>
              </a:path>
              <a:path w="677545" h="208279">
                <a:moveTo>
                  <a:pt x="621563" y="42379"/>
                </a:moveTo>
                <a:lnTo>
                  <a:pt x="583819" y="42379"/>
                </a:lnTo>
                <a:lnTo>
                  <a:pt x="583819" y="203085"/>
                </a:lnTo>
                <a:lnTo>
                  <a:pt x="621563" y="203085"/>
                </a:lnTo>
                <a:lnTo>
                  <a:pt x="621563" y="42379"/>
                </a:lnTo>
                <a:close/>
              </a:path>
              <a:path w="677545" h="208279">
                <a:moveTo>
                  <a:pt x="677341" y="8813"/>
                </a:moveTo>
                <a:lnTo>
                  <a:pt x="528040" y="8813"/>
                </a:lnTo>
                <a:lnTo>
                  <a:pt x="528040" y="42379"/>
                </a:lnTo>
                <a:lnTo>
                  <a:pt x="677341" y="42379"/>
                </a:lnTo>
                <a:lnTo>
                  <a:pt x="677341" y="8813"/>
                </a:lnTo>
                <a:close/>
              </a:path>
              <a:path w="677545" h="208279">
                <a:moveTo>
                  <a:pt x="257517" y="0"/>
                </a:moveTo>
                <a:lnTo>
                  <a:pt x="218266" y="6346"/>
                </a:lnTo>
                <a:lnTo>
                  <a:pt x="189158" y="25595"/>
                </a:lnTo>
                <a:lnTo>
                  <a:pt x="171058" y="58062"/>
                </a:lnTo>
                <a:lnTo>
                  <a:pt x="164833" y="104063"/>
                </a:lnTo>
                <a:lnTo>
                  <a:pt x="171589" y="149888"/>
                </a:lnTo>
                <a:lnTo>
                  <a:pt x="190573" y="182375"/>
                </a:lnTo>
                <a:lnTo>
                  <a:pt x="219858" y="201722"/>
                </a:lnTo>
                <a:lnTo>
                  <a:pt x="257517" y="208127"/>
                </a:lnTo>
                <a:lnTo>
                  <a:pt x="295356" y="201722"/>
                </a:lnTo>
                <a:lnTo>
                  <a:pt x="324626" y="182375"/>
                </a:lnTo>
                <a:lnTo>
                  <a:pt x="329413" y="174142"/>
                </a:lnTo>
                <a:lnTo>
                  <a:pt x="257517" y="174142"/>
                </a:lnTo>
                <a:lnTo>
                  <a:pt x="235020" y="170391"/>
                </a:lnTo>
                <a:lnTo>
                  <a:pt x="217831" y="158300"/>
                </a:lnTo>
                <a:lnTo>
                  <a:pt x="206856" y="136610"/>
                </a:lnTo>
                <a:lnTo>
                  <a:pt x="202996" y="104063"/>
                </a:lnTo>
                <a:lnTo>
                  <a:pt x="207033" y="71516"/>
                </a:lnTo>
                <a:lnTo>
                  <a:pt x="218303" y="49826"/>
                </a:lnTo>
                <a:lnTo>
                  <a:pt x="235550" y="37735"/>
                </a:lnTo>
                <a:lnTo>
                  <a:pt x="257517" y="33985"/>
                </a:lnTo>
                <a:lnTo>
                  <a:pt x="330565" y="33985"/>
                </a:lnTo>
                <a:lnTo>
                  <a:pt x="325888" y="25595"/>
                </a:lnTo>
                <a:lnTo>
                  <a:pt x="296776" y="6346"/>
                </a:lnTo>
                <a:lnTo>
                  <a:pt x="257517" y="0"/>
                </a:lnTo>
                <a:close/>
              </a:path>
              <a:path w="677545" h="208279">
                <a:moveTo>
                  <a:pt x="330565" y="33985"/>
                </a:moveTo>
                <a:lnTo>
                  <a:pt x="257517" y="33985"/>
                </a:lnTo>
                <a:lnTo>
                  <a:pt x="279484" y="37735"/>
                </a:lnTo>
                <a:lnTo>
                  <a:pt x="296732" y="49826"/>
                </a:lnTo>
                <a:lnTo>
                  <a:pt x="308002" y="71516"/>
                </a:lnTo>
                <a:lnTo>
                  <a:pt x="312039" y="104063"/>
                </a:lnTo>
                <a:lnTo>
                  <a:pt x="308179" y="136610"/>
                </a:lnTo>
                <a:lnTo>
                  <a:pt x="297203" y="158300"/>
                </a:lnTo>
                <a:lnTo>
                  <a:pt x="280015" y="170391"/>
                </a:lnTo>
                <a:lnTo>
                  <a:pt x="257517" y="174142"/>
                </a:lnTo>
                <a:lnTo>
                  <a:pt x="329413" y="174142"/>
                </a:lnTo>
                <a:lnTo>
                  <a:pt x="343516" y="149888"/>
                </a:lnTo>
                <a:lnTo>
                  <a:pt x="350215" y="104063"/>
                </a:lnTo>
                <a:lnTo>
                  <a:pt x="343989" y="58062"/>
                </a:lnTo>
                <a:lnTo>
                  <a:pt x="330565" y="33985"/>
                </a:lnTo>
                <a:close/>
              </a:path>
              <a:path w="677545" h="208279">
                <a:moveTo>
                  <a:pt x="511263" y="8813"/>
                </a:moveTo>
                <a:lnTo>
                  <a:pt x="409765" y="8813"/>
                </a:lnTo>
                <a:lnTo>
                  <a:pt x="396823" y="11435"/>
                </a:lnTo>
                <a:lnTo>
                  <a:pt x="386749" y="18462"/>
                </a:lnTo>
                <a:lnTo>
                  <a:pt x="380215" y="28637"/>
                </a:lnTo>
                <a:lnTo>
                  <a:pt x="377888" y="40703"/>
                </a:lnTo>
                <a:lnTo>
                  <a:pt x="377888" y="203085"/>
                </a:lnTo>
                <a:lnTo>
                  <a:pt x="415632" y="203085"/>
                </a:lnTo>
                <a:lnTo>
                  <a:pt x="415632" y="118744"/>
                </a:lnTo>
                <a:lnTo>
                  <a:pt x="494906" y="118744"/>
                </a:lnTo>
                <a:lnTo>
                  <a:pt x="494906" y="84759"/>
                </a:lnTo>
                <a:lnTo>
                  <a:pt x="415632" y="84759"/>
                </a:lnTo>
                <a:lnTo>
                  <a:pt x="415632" y="45732"/>
                </a:lnTo>
                <a:lnTo>
                  <a:pt x="418998" y="42799"/>
                </a:lnTo>
                <a:lnTo>
                  <a:pt x="511263" y="42799"/>
                </a:lnTo>
                <a:lnTo>
                  <a:pt x="511263" y="8813"/>
                </a:lnTo>
                <a:close/>
              </a:path>
              <a:path w="677545" h="208279">
                <a:moveTo>
                  <a:pt x="130475" y="33146"/>
                </a:moveTo>
                <a:lnTo>
                  <a:pt x="65849" y="33146"/>
                </a:lnTo>
                <a:lnTo>
                  <a:pt x="80968" y="34537"/>
                </a:lnTo>
                <a:lnTo>
                  <a:pt x="95577" y="38288"/>
                </a:lnTo>
                <a:lnTo>
                  <a:pt x="108847" y="43771"/>
                </a:lnTo>
                <a:lnTo>
                  <a:pt x="119951" y="50355"/>
                </a:lnTo>
                <a:lnTo>
                  <a:pt x="130475" y="33146"/>
                </a:lnTo>
                <a:close/>
              </a:path>
              <a:path w="677545" h="208279">
                <a:moveTo>
                  <a:pt x="68364" y="419"/>
                </a:moveTo>
                <a:lnTo>
                  <a:pt x="47815" y="35661"/>
                </a:lnTo>
                <a:lnTo>
                  <a:pt x="51587" y="33566"/>
                </a:lnTo>
                <a:lnTo>
                  <a:pt x="59563" y="33146"/>
                </a:lnTo>
                <a:lnTo>
                  <a:pt x="130475" y="33146"/>
                </a:lnTo>
                <a:lnTo>
                  <a:pt x="137147" y="22237"/>
                </a:lnTo>
                <a:lnTo>
                  <a:pt x="123981" y="13342"/>
                </a:lnTo>
                <a:lnTo>
                  <a:pt x="107946" y="6451"/>
                </a:lnTo>
                <a:lnTo>
                  <a:pt x="89316" y="1999"/>
                </a:lnTo>
                <a:lnTo>
                  <a:pt x="68364" y="419"/>
                </a:lnTo>
                <a:close/>
              </a:path>
            </a:pathLst>
          </a:custGeom>
          <a:solidFill>
            <a:srgbClr val="B1B4B7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179385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211710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971550" y="2571750"/>
            <a:ext cx="3600450" cy="80021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600">
                <a:solidFill>
                  <a:schemeClr val="bg2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  <a:p>
            <a:pPr lvl="0"/>
            <a:r>
              <a:rPr lang="ru-RU" dirty="0"/>
              <a:t>раздела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>
          <a:xfrm>
            <a:off x="971550" y="3616325"/>
            <a:ext cx="3600450" cy="1116013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Рисунок 18"/>
          <p:cNvSpPr>
            <a:spLocks noGrp="1"/>
          </p:cNvSpPr>
          <p:nvPr>
            <p:ph type="pic" sz="quarter" idx="11"/>
          </p:nvPr>
        </p:nvSpPr>
        <p:spPr>
          <a:xfrm>
            <a:off x="7313613" y="411163"/>
            <a:ext cx="1219200" cy="639762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11163"/>
            <a:ext cx="1439863" cy="720725"/>
          </a:xfrm>
        </p:spPr>
        <p:txBody>
          <a:bodyPr>
            <a:noAutofit/>
          </a:bodyPr>
          <a:lstStyle>
            <a:lvl1pPr>
              <a:defRPr sz="4800" b="0">
                <a:solidFill>
                  <a:schemeClr val="tx2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50258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611560" y="1833668"/>
            <a:ext cx="3240360" cy="14581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4"/>
          </p:nvPr>
        </p:nvSpPr>
        <p:spPr>
          <a:xfrm>
            <a:off x="4572000" y="2002364"/>
            <a:ext cx="3960440" cy="107106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200">
                <a:latin typeface="Exo 2" panose="00000500000000000000" pitchFamily="2" charset="-52"/>
              </a:defRPr>
            </a:lvl1pPr>
            <a:lvl2pPr>
              <a:defRPr sz="1200">
                <a:latin typeface="Exo 2" panose="00000500000000000000" pitchFamily="2" charset="-52"/>
              </a:defRPr>
            </a:lvl2pPr>
            <a:lvl3pPr>
              <a:defRPr sz="1200">
                <a:latin typeface="Exo 2" panose="00000500000000000000" pitchFamily="2" charset="-52"/>
              </a:defRPr>
            </a:lvl3pPr>
            <a:lvl4pPr>
              <a:defRPr sz="1200">
                <a:latin typeface="Exo 2" panose="00000500000000000000" pitchFamily="2" charset="-52"/>
              </a:defRPr>
            </a:lvl4pPr>
            <a:lvl5pPr>
              <a:defRPr sz="1200">
                <a:latin typeface="Exo 2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Дата 2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  <a:endParaRPr lang="ru-RU" dirty="0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1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вертикальная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1088618"/>
            <a:ext cx="36004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652120" y="0"/>
            <a:ext cx="3491880" cy="5143500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3600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слайда</a:t>
            </a:r>
          </a:p>
          <a:p>
            <a:r>
              <a:rPr lang="ru-RU" dirty="0"/>
              <a:t>на две строчки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/>
          </p:nvPr>
        </p:nvSpPr>
        <p:spPr>
          <a:xfrm>
            <a:off x="971550" y="1815666"/>
            <a:ext cx="3960490" cy="2519982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  <a:lvl2pPr>
              <a:defRPr>
                <a:latin typeface="Exo 2" panose="00000500000000000000" pitchFamily="2" charset="-52"/>
              </a:defRPr>
            </a:lvl2pPr>
            <a:lvl3pPr>
              <a:defRPr>
                <a:latin typeface="Exo 2" panose="00000500000000000000" pitchFamily="2" charset="-52"/>
              </a:defRPr>
            </a:lvl3pPr>
            <a:lvl4pPr>
              <a:defRPr>
                <a:latin typeface="Exo 2" panose="00000500000000000000" pitchFamily="2" charset="-52"/>
              </a:defRPr>
            </a:lvl4pPr>
            <a:lvl5pPr>
              <a:defRPr>
                <a:latin typeface="Exo 2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05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599" y="411510"/>
            <a:ext cx="75612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Статистика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971550" y="1131888"/>
            <a:ext cx="7561263" cy="719782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  <a:lvl2pPr>
              <a:defRPr>
                <a:latin typeface="Exo 2" panose="00000500000000000000" pitchFamily="2" charset="-52"/>
              </a:defRPr>
            </a:lvl2pPr>
            <a:lvl3pPr>
              <a:defRPr>
                <a:latin typeface="Exo 2" panose="00000500000000000000" pitchFamily="2" charset="-52"/>
              </a:defRPr>
            </a:lvl3pPr>
            <a:lvl4pPr>
              <a:defRPr>
                <a:latin typeface="Exo 2" panose="00000500000000000000" pitchFamily="2" charset="-52"/>
              </a:defRPr>
            </a:lvl4pPr>
            <a:lvl5pPr>
              <a:defRPr>
                <a:latin typeface="Exo 2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7"/>
          </p:nvPr>
        </p:nvSpPr>
        <p:spPr>
          <a:xfrm>
            <a:off x="971601" y="2175706"/>
            <a:ext cx="7561212" cy="1260475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лов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75608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Числовая таблица. Название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6"/>
          </p:nvPr>
        </p:nvSpPr>
        <p:spPr>
          <a:xfrm>
            <a:off x="971600" y="915566"/>
            <a:ext cx="7560840" cy="3635796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горизонтальная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7"/>
          </p:nvPr>
        </p:nvSpPr>
        <p:spPr>
          <a:xfrm>
            <a:off x="0" y="3292475"/>
            <a:ext cx="9144000" cy="1851025"/>
          </a:xfrm>
        </p:spPr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SYSSOFT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o 2" panose="00000500000000000000" pitchFamily="2" charset="-52"/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6"/>
          </p:nvPr>
        </p:nvSpPr>
        <p:spPr>
          <a:xfrm>
            <a:off x="971550" y="1635646"/>
            <a:ext cx="7560890" cy="1656184"/>
          </a:xfrm>
        </p:spPr>
        <p:txBody>
          <a:bodyPr numCol="2" spcCol="252000"/>
          <a:lstStyle>
            <a:lvl1pPr>
              <a:defRPr>
                <a:latin typeface="Exo 2" panose="00000500000000000000" pitchFamily="2" charset="-52"/>
              </a:defRPr>
            </a:lvl1pPr>
            <a:lvl2pPr>
              <a:defRPr>
                <a:latin typeface="Exo 2" panose="00000500000000000000" pitchFamily="2" charset="-52"/>
              </a:defRPr>
            </a:lvl2pPr>
            <a:lvl3pPr>
              <a:defRPr>
                <a:latin typeface="Exo 2" panose="00000500000000000000" pitchFamily="2" charset="-52"/>
              </a:defRPr>
            </a:lvl3pPr>
            <a:lvl4pPr>
              <a:defRPr>
                <a:latin typeface="Exo 2" panose="00000500000000000000" pitchFamily="2" charset="-52"/>
              </a:defRPr>
            </a:lvl4pPr>
            <a:lvl5pPr>
              <a:defRPr>
                <a:latin typeface="Exo 2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1088618"/>
            <a:ext cx="36004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1600" b="0" baseline="0">
                <a:solidFill>
                  <a:schemeClr val="tx2"/>
                </a:solidFill>
                <a:latin typeface="Exo 2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600" y="411510"/>
            <a:ext cx="3600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  <a:latin typeface="Exo 2" panose="00000500000000000000" pitchFamily="2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Заголовок слайда</a:t>
            </a:r>
          </a:p>
          <a:p>
            <a:r>
              <a:rPr lang="ru-RU" dirty="0"/>
              <a:t>на две строчки</a:t>
            </a:r>
          </a:p>
        </p:txBody>
      </p:sp>
    </p:spTree>
    <p:extLst>
      <p:ext uri="{BB962C8B-B14F-4D97-AF65-F5344CB8AC3E}">
        <p14:creationId xmlns:p14="http://schemas.microsoft.com/office/powerpoint/2010/main" val="253731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SYSSOFT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4B4-AEDF-41AD-8C4A-0CC690F100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4" hasCustomPrompt="1"/>
          </p:nvPr>
        </p:nvSpPr>
        <p:spPr>
          <a:xfrm>
            <a:off x="971599" y="411510"/>
            <a:ext cx="756121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Текстовая таблица. Название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11560" y="410320"/>
            <a:ext cx="360040" cy="3089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0" name="Таблица 7"/>
          <p:cNvSpPr>
            <a:spLocks noGrp="1"/>
          </p:cNvSpPr>
          <p:nvPr>
            <p:ph type="tbl" sz="quarter" idx="16"/>
          </p:nvPr>
        </p:nvSpPr>
        <p:spPr>
          <a:xfrm>
            <a:off x="971600" y="915566"/>
            <a:ext cx="7560840" cy="3096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971600" y="4211390"/>
            <a:ext cx="7560840" cy="3240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7"/>
          </p:nvPr>
        </p:nvSpPr>
        <p:spPr>
          <a:xfrm>
            <a:off x="1691680" y="4211638"/>
            <a:ext cx="6841133" cy="323850"/>
          </a:xfrm>
        </p:spPr>
        <p:txBody>
          <a:bodyPr anchor="ctr"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вал 14"/>
          <p:cNvSpPr/>
          <p:nvPr userDrawn="1"/>
        </p:nvSpPr>
        <p:spPr>
          <a:xfrm>
            <a:off x="1151620" y="4265396"/>
            <a:ext cx="216024" cy="21602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36773" y="4288770"/>
            <a:ext cx="45719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ru-RU" sz="1100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02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406"/>
            <a:ext cx="8075240" cy="8863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34907"/>
            <a:ext cx="108012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/>
              <a:t>SYSSOFT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1680" y="4734907"/>
            <a:ext cx="576064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2320" y="4734907"/>
            <a:ext cx="1080120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F33D4B4-AEDF-41AD-8C4A-0CC690F10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11560" y="1200150"/>
            <a:ext cx="8075240" cy="3394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231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2692" cy="5141772"/>
          </a:xfrm>
          <a:custGeom>
            <a:avLst/>
            <a:gdLst/>
            <a:ahLst/>
            <a:cxnLst/>
            <a:rect l="l" t="t" r="r" b="b"/>
            <a:pathLst>
              <a:path w="13320394" h="7560309">
                <a:moveTo>
                  <a:pt x="0" y="0"/>
                </a:moveTo>
                <a:lnTo>
                  <a:pt x="13320014" y="0"/>
                </a:lnTo>
                <a:lnTo>
                  <a:pt x="13320014" y="7560005"/>
                </a:ln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33383B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454" y="760262"/>
            <a:ext cx="434309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1838" y="2127155"/>
            <a:ext cx="7000322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B1B4B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0486" y="4880103"/>
            <a:ext cx="367416" cy="10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970487" y="4880103"/>
            <a:ext cx="3950051" cy="10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88229" y="4875205"/>
            <a:ext cx="146008" cy="230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8" b="0" i="0">
                <a:solidFill>
                  <a:srgbClr val="5C6670"/>
                </a:solidFill>
                <a:latin typeface="Calibri"/>
                <a:cs typeface="Calibri"/>
              </a:defRPr>
            </a:lvl1pPr>
          </a:lstStyle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‹#›</a:t>
            </a:fld>
            <a:endParaRPr lang="ru-RU" spc="51" dirty="0"/>
          </a:p>
        </p:txBody>
      </p:sp>
    </p:spTree>
    <p:extLst>
      <p:ext uri="{BB962C8B-B14F-4D97-AF65-F5344CB8AC3E}">
        <p14:creationId xmlns:p14="http://schemas.microsoft.com/office/powerpoint/2010/main" val="151785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3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3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0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18CCE2D1-7951-46E0-B019-4F94101F46E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63E7827B-1D88-4DD7-9B74-CCE2B3352CD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FA15D-CA54-4CE4-B3D5-B995CE803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42"/>
            <a:ext cx="9241780" cy="520004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ECB6C6B-1446-4253-9DC2-2327D2B44979}"/>
              </a:ext>
            </a:extLst>
          </p:cNvPr>
          <p:cNvSpPr txBox="1">
            <a:spLocks/>
          </p:cNvSpPr>
          <p:nvPr/>
        </p:nvSpPr>
        <p:spPr>
          <a:xfrm>
            <a:off x="143508" y="1275606"/>
            <a:ext cx="3096344" cy="22322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/>
                </a:solidFill>
              </a:rPr>
              <a:t>Сервис – процесс 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ru-RU" sz="2800" dirty="0">
                <a:solidFill>
                  <a:schemeClr val="bg2"/>
                </a:solidFill>
              </a:rPr>
              <a:t>бесконечных 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ru-RU" sz="2800" dirty="0">
                <a:solidFill>
                  <a:schemeClr val="bg2"/>
                </a:solidFill>
              </a:rPr>
              <a:t>улучшений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5F52E7F-C760-4468-B273-1D9BF1DEDF2E}"/>
              </a:ext>
            </a:extLst>
          </p:cNvPr>
          <p:cNvSpPr txBox="1">
            <a:spLocks/>
          </p:cNvSpPr>
          <p:nvPr/>
        </p:nvSpPr>
        <p:spPr>
          <a:xfrm>
            <a:off x="150992" y="2679762"/>
            <a:ext cx="4781230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Максим </a:t>
            </a:r>
            <a:r>
              <a:rPr lang="ru-RU" sz="2000" dirty="0" err="1">
                <a:solidFill>
                  <a:schemeClr val="bg2"/>
                </a:solidFill>
                <a:latin typeface="Exo 2" panose="00000500000000000000" pitchFamily="2" charset="-52"/>
              </a:rPr>
              <a:t>Тикуркин</a:t>
            </a:r>
            <a:endParaRPr lang="ru-RU" sz="20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A341D22-399F-49AE-942C-A71AF4547189}"/>
              </a:ext>
            </a:extLst>
          </p:cNvPr>
          <p:cNvSpPr txBox="1">
            <a:spLocks/>
          </p:cNvSpPr>
          <p:nvPr/>
        </p:nvSpPr>
        <p:spPr>
          <a:xfrm>
            <a:off x="150992" y="4494720"/>
            <a:ext cx="233277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2"/>
                </a:solidFill>
                <a:latin typeface="Exo 2" panose="00000500000000000000" pitchFamily="2" charset="-52"/>
              </a:rPr>
              <a:t>www.syssoft.ru</a:t>
            </a:r>
            <a:endParaRPr lang="ru-RU" sz="18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903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На что мы можем повлиять?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F46DA-237B-416D-9C5B-1C9934F17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81" y="1721207"/>
            <a:ext cx="1701085" cy="170108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3E98CB3-1C54-4C47-A000-C573D6D10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1" y="1721207"/>
            <a:ext cx="1701085" cy="1701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410C0D-210F-40B0-BA2F-9170EAFDE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56" y="1721206"/>
            <a:ext cx="1701085" cy="170108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2"/>
                </a:solidFill>
                <a:latin typeface="Exo 2" panose="00000500000000000000" pitchFamily="2" charset="-52"/>
              </a:rPr>
              <a:t>=</a:t>
            </a:r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AAB4FDB-85DB-4FF1-9128-D16595DBFB27}"/>
              </a:ext>
            </a:extLst>
          </p:cNvPr>
          <p:cNvSpPr txBox="1">
            <a:spLocks/>
          </p:cNvSpPr>
          <p:nvPr/>
        </p:nvSpPr>
        <p:spPr>
          <a:xfrm>
            <a:off x="5955838" y="1912528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2"/>
                </a:solidFill>
                <a:latin typeface="Exo 2" panose="00000500000000000000" pitchFamily="2" charset="-52"/>
              </a:rPr>
              <a:t>+</a:t>
            </a:r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3C63F0F-0A75-423A-AC15-CBB5DD8A61D4}"/>
              </a:ext>
            </a:extLst>
          </p:cNvPr>
          <p:cNvSpPr txBox="1">
            <a:spLocks/>
          </p:cNvSpPr>
          <p:nvPr/>
        </p:nvSpPr>
        <p:spPr>
          <a:xfrm>
            <a:off x="784880" y="3608035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Exo 2" panose="00000500000000000000" pitchFamily="2" charset="-52"/>
              </a:rPr>
              <a:t>Продукт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A15BFFB-7FAF-470C-803A-6DB35C6426DF}"/>
              </a:ext>
            </a:extLst>
          </p:cNvPr>
          <p:cNvSpPr txBox="1">
            <a:spLocks/>
          </p:cNvSpPr>
          <p:nvPr/>
        </p:nvSpPr>
        <p:spPr>
          <a:xfrm>
            <a:off x="4097248" y="3608035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Exo 2" panose="00000500000000000000" pitchFamily="2" charset="-52"/>
              </a:rPr>
              <a:t>Товар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CC040D5-0317-47B1-97C7-338EFB302D27}"/>
              </a:ext>
            </a:extLst>
          </p:cNvPr>
          <p:cNvSpPr txBox="1">
            <a:spLocks/>
          </p:cNvSpPr>
          <p:nvPr/>
        </p:nvSpPr>
        <p:spPr>
          <a:xfrm>
            <a:off x="7092280" y="3615866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Exo 2" panose="00000500000000000000" pitchFamily="2" charset="-52"/>
              </a:rPr>
              <a:t>Сервис</a:t>
            </a:r>
          </a:p>
        </p:txBody>
      </p:sp>
    </p:spTree>
    <p:extLst>
      <p:ext uri="{BB962C8B-B14F-4D97-AF65-F5344CB8AC3E}">
        <p14:creationId xmlns:p14="http://schemas.microsoft.com/office/powerpoint/2010/main" val="383034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F46DA-237B-416D-9C5B-1C9934F1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1" y="1721207"/>
            <a:ext cx="1701085" cy="17010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Сервис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3C63F0F-0A75-423A-AC15-CBB5DD8A61D4}"/>
              </a:ext>
            </a:extLst>
          </p:cNvPr>
          <p:cNvSpPr txBox="1">
            <a:spLocks/>
          </p:cNvSpPr>
          <p:nvPr/>
        </p:nvSpPr>
        <p:spPr>
          <a:xfrm>
            <a:off x="784880" y="3608035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pc="300" dirty="0">
                <a:latin typeface="Exo 2" panose="00000500000000000000" pitchFamily="2" charset="-52"/>
              </a:rPr>
              <a:t>Сервис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6221BA3-4922-4345-B125-5DAF0C0C0431}"/>
              </a:ext>
            </a:extLst>
          </p:cNvPr>
          <p:cNvSpPr txBox="1">
            <a:spLocks/>
          </p:cNvSpPr>
          <p:nvPr/>
        </p:nvSpPr>
        <p:spPr>
          <a:xfrm>
            <a:off x="3359919" y="1738137"/>
            <a:ext cx="6213006" cy="484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600" dirty="0">
                <a:latin typeface="Exo 2" panose="00000500000000000000" pitchFamily="2" charset="-52"/>
              </a:rPr>
              <a:t>Удобство</a:t>
            </a:r>
          </a:p>
          <a:p>
            <a:r>
              <a:rPr lang="ru-RU" sz="4000" spc="600" dirty="0">
                <a:latin typeface="Exo 2" panose="00000500000000000000" pitchFamily="2" charset="-52"/>
              </a:rPr>
              <a:t>Скорость</a:t>
            </a:r>
          </a:p>
          <a:p>
            <a:r>
              <a:rPr lang="ru-RU" sz="4000" spc="600" dirty="0">
                <a:latin typeface="Exo 2" panose="00000500000000000000" pitchFamily="2" charset="-52"/>
              </a:rPr>
              <a:t>Экспертиза</a:t>
            </a:r>
            <a:endParaRPr lang="en-US" sz="4000" spc="600" dirty="0"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170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883045" y="1521936"/>
            <a:ext cx="3080818" cy="2768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 dirty="0"/>
          </a:p>
        </p:txBody>
      </p:sp>
      <p:sp>
        <p:nvSpPr>
          <p:cNvPr id="2" name="object 2"/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1" name="object 11"/>
          <p:cNvSpPr txBox="1"/>
          <p:nvPr/>
        </p:nvSpPr>
        <p:spPr>
          <a:xfrm>
            <a:off x="2216971" y="1880985"/>
            <a:ext cx="1332148" cy="438737"/>
          </a:xfrm>
          <a:prstGeom prst="rect">
            <a:avLst/>
          </a:prstGeom>
        </p:spPr>
        <p:txBody>
          <a:bodyPr vert="horz" wrap="square" lIns="0" tIns="7774" rIns="0" bIns="0" rtlCol="0">
            <a:spAutoFit/>
          </a:bodyPr>
          <a:lstStyle/>
          <a:p>
            <a:pPr marL="13820"/>
            <a:r>
              <a:rPr sz="1400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Малый</a:t>
            </a:r>
            <a:endParaRPr lang="ru-RU" sz="1400" dirty="0">
              <a:solidFill>
                <a:schemeClr val="bg2"/>
              </a:solidFill>
              <a:latin typeface="Exo 2" panose="00000500000000000000" pitchFamily="2" charset="-52"/>
              <a:cs typeface="Calibri"/>
            </a:endParaRPr>
          </a:p>
          <a:p>
            <a:pPr marL="13820"/>
            <a:r>
              <a:rPr sz="1400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бизнес</a:t>
            </a:r>
            <a:endParaRPr sz="1400" dirty="0">
              <a:solidFill>
                <a:schemeClr val="bg2"/>
              </a:solidFill>
              <a:latin typeface="Exo 2" panose="00000500000000000000" pitchFamily="2" charset="-52"/>
              <a:cs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5FA7C6-4BDB-4D50-8675-1BB4B684C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935F1479-C079-4B6B-B41E-E94CC34B0D66}"/>
              </a:ext>
            </a:extLst>
          </p:cNvPr>
          <p:cNvSpPr txBox="1"/>
          <p:nvPr/>
        </p:nvSpPr>
        <p:spPr>
          <a:xfrm>
            <a:off x="2735796" y="4155926"/>
            <a:ext cx="1332148" cy="438737"/>
          </a:xfrm>
          <a:prstGeom prst="rect">
            <a:avLst/>
          </a:prstGeom>
        </p:spPr>
        <p:txBody>
          <a:bodyPr vert="horz" wrap="square" lIns="0" tIns="7774" rIns="0" bIns="0" rtlCol="0">
            <a:spAutoFit/>
          </a:bodyPr>
          <a:lstStyle/>
          <a:p>
            <a:pPr marL="13820"/>
            <a:r>
              <a:rPr lang="ru-RU" sz="1400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Крупный</a:t>
            </a:r>
            <a:br>
              <a:rPr lang="ru-RU" sz="1400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</a:br>
            <a:r>
              <a:rPr sz="1400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бизнес</a:t>
            </a:r>
            <a:endParaRPr sz="1400" dirty="0">
              <a:solidFill>
                <a:schemeClr val="bg2"/>
              </a:solidFill>
              <a:latin typeface="Exo 2" panose="00000500000000000000" pitchFamily="2" charset="-52"/>
              <a:cs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BC2557CF-FFA2-403B-B1CC-89D7B8EF3CF0}"/>
              </a:ext>
            </a:extLst>
          </p:cNvPr>
          <p:cNvSpPr txBox="1"/>
          <p:nvPr/>
        </p:nvSpPr>
        <p:spPr>
          <a:xfrm>
            <a:off x="5976156" y="1743658"/>
            <a:ext cx="1332148" cy="438737"/>
          </a:xfrm>
          <a:prstGeom prst="rect">
            <a:avLst/>
          </a:prstGeom>
        </p:spPr>
        <p:txBody>
          <a:bodyPr vert="horz" wrap="square" lIns="0" tIns="7774" rIns="0" bIns="0" rtlCol="0">
            <a:spAutoFit/>
          </a:bodyPr>
          <a:lstStyle/>
          <a:p>
            <a:pPr marL="13820"/>
            <a:r>
              <a:rPr lang="ru-RU" sz="1400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Средний</a:t>
            </a:r>
            <a:br>
              <a:rPr lang="ru-RU" sz="1400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</a:br>
            <a:r>
              <a:rPr sz="1400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бизнес</a:t>
            </a:r>
            <a:endParaRPr sz="1400" dirty="0">
              <a:solidFill>
                <a:schemeClr val="bg2"/>
              </a:solidFill>
              <a:latin typeface="Exo 2" panose="00000500000000000000" pitchFamily="2" charset="-52"/>
              <a:cs typeface="Calibri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4C366FB-23D4-4B82-8E90-524B1A9058D5}"/>
              </a:ext>
            </a:extLst>
          </p:cNvPr>
          <p:cNvSpPr txBox="1">
            <a:spLocks/>
          </p:cNvSpPr>
          <p:nvPr/>
        </p:nvSpPr>
        <p:spPr>
          <a:xfrm>
            <a:off x="1316951" y="2434644"/>
            <a:ext cx="6213006" cy="484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9BBB59"/>
                </a:solidFill>
                <a:latin typeface="Exo 2" panose="00000500000000000000" pitchFamily="2" charset="-52"/>
              </a:rPr>
              <a:t>Скорость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317A90F-B845-4570-8D68-BB59C6E98AC4}"/>
              </a:ext>
            </a:extLst>
          </p:cNvPr>
          <p:cNvSpPr txBox="1">
            <a:spLocks/>
          </p:cNvSpPr>
          <p:nvPr/>
        </p:nvSpPr>
        <p:spPr>
          <a:xfrm>
            <a:off x="3549119" y="4375294"/>
            <a:ext cx="6213006" cy="484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8E86"/>
                </a:solidFill>
                <a:latin typeface="Exo 2" panose="00000500000000000000" pitchFamily="2" charset="-52"/>
              </a:rPr>
              <a:t>Экспертиза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02A9A44-0586-4626-AB75-EB6FA8EC0D44}"/>
              </a:ext>
            </a:extLst>
          </p:cNvPr>
          <p:cNvSpPr txBox="1">
            <a:spLocks/>
          </p:cNvSpPr>
          <p:nvPr/>
        </p:nvSpPr>
        <p:spPr>
          <a:xfrm>
            <a:off x="5856427" y="2440652"/>
            <a:ext cx="6213006" cy="484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B28C"/>
                </a:solidFill>
                <a:latin typeface="Exo 2" panose="00000500000000000000" pitchFamily="2" charset="-52"/>
              </a:rPr>
              <a:t>Удобство</a:t>
            </a: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A6678BAF-EFC3-4065-B15F-3FC03BDDFCBB}"/>
              </a:ext>
            </a:extLst>
          </p:cNvPr>
          <p:cNvSpPr txBox="1">
            <a:spLocks/>
          </p:cNvSpPr>
          <p:nvPr/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8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Требования к сервису</a:t>
            </a:r>
          </a:p>
        </p:txBody>
      </p:sp>
    </p:spTree>
    <p:extLst>
      <p:ext uri="{BB962C8B-B14F-4D97-AF65-F5344CB8AC3E}">
        <p14:creationId xmlns:p14="http://schemas.microsoft.com/office/powerpoint/2010/main" val="79948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Скорость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Убрали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неопределенность.</a:t>
            </a:r>
          </a:p>
          <a:p>
            <a:pPr marL="457200" indent="-457200">
              <a:buAutoNum type="arabicParenR"/>
            </a:pPr>
            <a:endParaRPr lang="ru-RU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Оперативно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высылаем закрывающие документы.</a:t>
            </a:r>
          </a:p>
          <a:p>
            <a:pPr marL="457200" indent="-457200">
              <a:buAutoNum type="arabicParenR"/>
            </a:pPr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9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Уменьшение количества жалоб в два раза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8DF72B-B999-4A21-9180-CDC393C5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912169"/>
              </p:ext>
            </p:extLst>
          </p:nvPr>
        </p:nvGraphicFramePr>
        <p:xfrm>
          <a:off x="832778" y="1038048"/>
          <a:ext cx="6943578" cy="401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09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25677"/>
            <a:ext cx="6430310" cy="361793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Удобство для клиента</a:t>
            </a:r>
            <a:r>
              <a:rPr lang="en-US" sz="2300" dirty="0">
                <a:solidFill>
                  <a:schemeClr val="bg2"/>
                </a:solidFill>
                <a:latin typeface="Exo 2" panose="00000500000000000000" pitchFamily="2" charset="-52"/>
              </a:rPr>
              <a:t> / </a:t>
            </a: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Продления лицензий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Отдельный менеджер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отвечающий за контроль продлений.</a:t>
            </a:r>
            <a:endParaRPr lang="en-US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Каждое продление лицензии на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контроле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Крупный бизнес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предупреждаем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за полгода, средний за два месяца до истечения лицензии.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Если клиент отказывается от продления – выясняем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причины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17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Удобство для клиента</a:t>
            </a:r>
            <a:r>
              <a:rPr lang="en-US" sz="2300" dirty="0">
                <a:solidFill>
                  <a:schemeClr val="bg2"/>
                </a:solidFill>
                <a:latin typeface="Exo 2" panose="00000500000000000000" pitchFamily="2" charset="-52"/>
              </a:rPr>
              <a:t> / </a:t>
            </a: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Коммуникации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Подключили и улучшили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все доступные каналы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для связи</a:t>
            </a: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 </a:t>
            </a:r>
            <a:endParaRPr lang="en-US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  1)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Телефонные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номера</a:t>
            </a: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 2) Онлайн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чат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+ интеграция с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мессенджерами</a:t>
            </a: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 3) Функция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обратный звонок</a:t>
            </a: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4) Социальные сети</a:t>
            </a:r>
            <a:endParaRPr lang="ru-RU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514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25677"/>
            <a:ext cx="6934366" cy="361793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Рост обращений в 2,3 раза (чат + мессенджеры)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8DF72B-B999-4A21-9180-CDC393C5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590074"/>
              </p:ext>
            </p:extLst>
          </p:nvPr>
        </p:nvGraphicFramePr>
        <p:xfrm>
          <a:off x="832778" y="1038048"/>
          <a:ext cx="6943578" cy="401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291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Удобство для клиента</a:t>
            </a:r>
            <a:r>
              <a:rPr lang="en-US" sz="2300" dirty="0">
                <a:solidFill>
                  <a:schemeClr val="bg2"/>
                </a:solidFill>
                <a:latin typeface="Exo 2" panose="00000500000000000000" pitchFamily="2" charset="-52"/>
              </a:rPr>
              <a:t> / </a:t>
            </a: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Поиск на сайте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8203718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Анализ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нулевых результатов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поиска</a:t>
            </a: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:</a:t>
            </a: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endParaRPr lang="ru-RU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1) Подписываем популярных, но отсутствующих у нас производителей.</a:t>
            </a:r>
          </a:p>
          <a:p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2)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Улучшаем словари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.</a:t>
            </a:r>
            <a:b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</a:b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Опечатки</a:t>
            </a: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Exo 2" panose="00000500000000000000" pitchFamily="2" charset="-52"/>
              </a:rPr>
              <a:t>Eset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 – 6 вариантов, </a:t>
            </a: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TeamViewer – 41.</a:t>
            </a: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7987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25677"/>
            <a:ext cx="6943578" cy="361793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Ушли со страницы поиска при росте трафика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8DF72B-B999-4A21-9180-CDC393C5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44471"/>
              </p:ext>
            </p:extLst>
          </p:nvPr>
        </p:nvGraphicFramePr>
        <p:xfrm>
          <a:off x="832778" y="1038048"/>
          <a:ext cx="6943578" cy="401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53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715" y="605549"/>
            <a:ext cx="2752635" cy="359267"/>
          </a:xfrm>
          <a:prstGeom prst="rect">
            <a:avLst/>
          </a:prstGeom>
        </p:spPr>
        <p:txBody>
          <a:bodyPr vert="horz" wrap="square" lIns="0" tIns="8637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sz="2300" dirty="0">
                <a:solidFill>
                  <a:schemeClr val="bg2"/>
                </a:solidFill>
                <a:latin typeface="Exo 2" panose="00000500000000000000" pitchFamily="2" charset="-52"/>
              </a:rPr>
              <a:t>О компании Syssoft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4715" y="1182257"/>
            <a:ext cx="1439403" cy="1015389"/>
          </a:xfrm>
          <a:prstGeom prst="rect">
            <a:avLst/>
          </a:prstGeom>
        </p:spPr>
        <p:txBody>
          <a:bodyPr vert="horz" wrap="square" lIns="0" tIns="54847" rIns="0" bIns="0" rtlCol="0">
            <a:spAutoFit/>
          </a:bodyPr>
          <a:lstStyle/>
          <a:p>
            <a:pPr marL="8637">
              <a:spcBef>
                <a:spcPts val="432"/>
              </a:spcBef>
            </a:pPr>
            <a:r>
              <a:rPr sz="4523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2008</a:t>
            </a:r>
            <a:endParaRPr sz="4523" dirty="0">
              <a:latin typeface="Exo 2" panose="00000500000000000000" pitchFamily="2" charset="-52"/>
              <a:cs typeface="Calibri"/>
            </a:endParaRPr>
          </a:p>
          <a:p>
            <a:pPr marL="9069">
              <a:spcBef>
                <a:spcPts val="133"/>
              </a:spcBef>
            </a:pPr>
            <a:r>
              <a:rPr sz="1632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год основания</a:t>
            </a:r>
            <a:endParaRPr sz="1632" dirty="0">
              <a:latin typeface="Exo 2" panose="00000500000000000000" pitchFamily="2" charset="-52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5466" y="1709027"/>
            <a:ext cx="2515037" cy="16742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4523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в TOP-5</a:t>
            </a:r>
            <a:endParaRPr sz="4523" dirty="0">
              <a:latin typeface="Exo 2" panose="00000500000000000000" pitchFamily="2" charset="-52"/>
              <a:cs typeface="Calibri"/>
            </a:endParaRPr>
          </a:p>
          <a:p>
            <a:pPr marL="41459" marR="3455">
              <a:lnSpc>
                <a:spcPts val="1700"/>
              </a:lnSpc>
              <a:spcBef>
                <a:spcPts val="394"/>
              </a:spcBef>
            </a:pPr>
            <a:r>
              <a:rPr sz="1632" dirty="0" err="1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самых</a:t>
            </a:r>
            <a:r>
              <a:rPr sz="1632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 </a:t>
            </a:r>
            <a:r>
              <a:rPr sz="1632" dirty="0" err="1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быстрорастущих</a:t>
            </a:r>
            <a:r>
              <a:rPr sz="1632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  ИТ-компаний</a:t>
            </a:r>
            <a:endParaRPr sz="1632" dirty="0">
              <a:latin typeface="Exo 2" panose="00000500000000000000" pitchFamily="2" charset="-52"/>
              <a:cs typeface="Calibri"/>
            </a:endParaRPr>
          </a:p>
          <a:p>
            <a:pPr marL="41459">
              <a:spcBef>
                <a:spcPts val="408"/>
              </a:spcBef>
            </a:pPr>
            <a:r>
              <a:rPr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по </a:t>
            </a:r>
            <a:r>
              <a:rPr sz="1400" dirty="0" err="1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данным</a:t>
            </a:r>
            <a:r>
              <a:rPr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 </a:t>
            </a:r>
            <a:br>
              <a:rPr lang="ru-RU"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</a:br>
            <a:r>
              <a:rPr sz="1400" dirty="0" err="1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CNews</a:t>
            </a:r>
            <a:r>
              <a:rPr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 Analytics</a:t>
            </a:r>
            <a:r>
              <a:rPr lang="ru-RU"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 2017</a:t>
            </a:r>
            <a:endParaRPr sz="1400" dirty="0">
              <a:latin typeface="Exo 2" panose="00000500000000000000" pitchFamily="2" charset="-52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1001" y="388107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0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05256BD-5AF7-4FB9-B237-9F6F2B5FCA46}"/>
              </a:ext>
            </a:extLst>
          </p:cNvPr>
          <p:cNvSpPr txBox="1"/>
          <p:nvPr/>
        </p:nvSpPr>
        <p:spPr>
          <a:xfrm>
            <a:off x="5671851" y="2197646"/>
            <a:ext cx="3147695" cy="223073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4520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30</a:t>
            </a:r>
            <a:r>
              <a:rPr sz="4520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 000+</a:t>
            </a:r>
            <a:endParaRPr sz="4520" dirty="0">
              <a:latin typeface="Exo 2" panose="00000500000000000000" pitchFamily="2" charset="-52"/>
              <a:cs typeface="Calibri"/>
            </a:endParaRPr>
          </a:p>
          <a:p>
            <a:pPr marL="59055">
              <a:lnSpc>
                <a:spcPct val="100000"/>
              </a:lnSpc>
              <a:spcBef>
                <a:spcPts val="10"/>
              </a:spcBef>
            </a:pPr>
            <a:r>
              <a:rPr lang="ru-RU" sz="1630" dirty="0">
                <a:solidFill>
                  <a:srgbClr val="00B28C"/>
                </a:solidFill>
                <a:latin typeface="Exo 2" panose="00000500000000000000" pitchFamily="2" charset="-52"/>
                <a:cs typeface="Calibri"/>
              </a:rPr>
              <a:t>клиентов</a:t>
            </a:r>
            <a:endParaRPr sz="1630" dirty="0">
              <a:latin typeface="Exo 2" panose="00000500000000000000" pitchFamily="2" charset="-52"/>
              <a:cs typeface="Calibri"/>
            </a:endParaRPr>
          </a:p>
          <a:p>
            <a:pPr marL="60960" marR="5080">
              <a:lnSpc>
                <a:spcPct val="100000"/>
              </a:lnSpc>
              <a:spcBef>
                <a:spcPts val="1525"/>
              </a:spcBef>
            </a:pPr>
            <a:r>
              <a:rPr lang="ru-RU"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Единственный дистрибьютор  в России </a:t>
            </a:r>
            <a:r>
              <a:rPr lang="en-US"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TeamViewer, Trimble  (Sketchup), Pixar (</a:t>
            </a:r>
            <a:r>
              <a:rPr lang="en-US" sz="1400" dirty="0" err="1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Renderman</a:t>
            </a:r>
            <a:r>
              <a:rPr lang="en-US" sz="1400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),  The Foundry, Hermes Medical  Solutions, </a:t>
            </a:r>
            <a:r>
              <a:rPr lang="en-US" sz="1400" dirty="0" err="1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Ericom</a:t>
            </a:r>
            <a:endParaRPr sz="1400" dirty="0">
              <a:latin typeface="Exo 2" panose="00000500000000000000" pitchFamily="2" charset="-52"/>
              <a:cs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51F7EB-4B72-42A4-951D-02CC3E172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Удобство для клиента</a:t>
            </a:r>
            <a:r>
              <a:rPr lang="en-US" sz="2300" dirty="0">
                <a:solidFill>
                  <a:schemeClr val="bg2"/>
                </a:solidFill>
                <a:latin typeface="Exo 2" panose="00000500000000000000" pitchFamily="2" charset="-52"/>
              </a:rPr>
              <a:t> / </a:t>
            </a: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Информация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8203718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Постоянно улучшаем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карточки товаров.</a:t>
            </a:r>
          </a:p>
          <a:p>
            <a:pPr marL="457200" indent="-457200">
              <a:buAutoNum type="arabicParenR"/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Производим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промо-видео ролики.</a:t>
            </a:r>
          </a:p>
          <a:p>
            <a:pPr marL="457200" indent="-457200">
              <a:buAutoNum type="arabicParenR"/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 marL="457200" indent="-457200"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Добавили наглядную информацию о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способах оплаты.</a:t>
            </a:r>
          </a:p>
          <a:p>
            <a:pPr marL="457200" indent="-457200">
              <a:buAutoNum type="arabicParenR"/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 marL="457200" indent="-457200">
              <a:buAutoNum type="arabicParenR"/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 marL="457200" indent="-457200">
              <a:buAutoNum type="arabicParenR"/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352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25677"/>
            <a:ext cx="7366414" cy="361793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Больше времени на сайте и меньше отказов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28DF72B-B999-4A21-9180-CDC393C50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422094"/>
              </p:ext>
            </p:extLst>
          </p:nvPr>
        </p:nvGraphicFramePr>
        <p:xfrm>
          <a:off x="832778" y="1372851"/>
          <a:ext cx="3235166" cy="26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A3A6C2D-0917-4447-91A2-9846173D5419}"/>
              </a:ext>
            </a:extLst>
          </p:cNvPr>
          <p:cNvSpPr txBox="1">
            <a:spLocks/>
          </p:cNvSpPr>
          <p:nvPr/>
        </p:nvSpPr>
        <p:spPr>
          <a:xfrm>
            <a:off x="1812868" y="3981481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Exo 2" panose="00000500000000000000" pitchFamily="2" charset="-52"/>
              </a:rPr>
              <a:t>Отказы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C4B97DA-DE22-45DD-A4DE-CA8097D36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202247"/>
              </p:ext>
            </p:extLst>
          </p:nvPr>
        </p:nvGraphicFramePr>
        <p:xfrm>
          <a:off x="4992420" y="1372851"/>
          <a:ext cx="3235166" cy="260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69686EB-ADD2-46CC-B3AA-AE77756ED786}"/>
              </a:ext>
            </a:extLst>
          </p:cNvPr>
          <p:cNvSpPr txBox="1">
            <a:spLocks/>
          </p:cNvSpPr>
          <p:nvPr/>
        </p:nvSpPr>
        <p:spPr>
          <a:xfrm>
            <a:off x="5376438" y="3981481"/>
            <a:ext cx="2934784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Exo 2" panose="00000500000000000000" pitchFamily="2" charset="-52"/>
              </a:rPr>
              <a:t>Время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282031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Удобство для клиента</a:t>
            </a:r>
            <a:r>
              <a:rPr lang="en-US" sz="2300" dirty="0">
                <a:solidFill>
                  <a:schemeClr val="bg2"/>
                </a:solidFill>
                <a:latin typeface="Exo 2" panose="00000500000000000000" pitchFamily="2" charset="-52"/>
              </a:rPr>
              <a:t> / </a:t>
            </a: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Экспертиза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8203718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Регулярные вебинары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по актуальным темам от требований законодательства до обзоров программного обеспечения.</a:t>
            </a: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Обзоры программного обеспечения и записи активностей в наших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социальных сетях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. Новости и акции, там где удобно клиенту.</a:t>
            </a:r>
          </a:p>
        </p:txBody>
      </p:sp>
    </p:spTree>
    <p:extLst>
      <p:ext uri="{BB962C8B-B14F-4D97-AF65-F5344CB8AC3E}">
        <p14:creationId xmlns:p14="http://schemas.microsoft.com/office/powerpoint/2010/main" val="393369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25677"/>
            <a:ext cx="6430310" cy="361793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Пилотный проект с </a:t>
            </a:r>
            <a:r>
              <a:rPr lang="en-US" sz="2300" dirty="0" err="1">
                <a:solidFill>
                  <a:schemeClr val="bg2"/>
                </a:solidFill>
                <a:latin typeface="Exo 2" panose="00000500000000000000" pitchFamily="2" charset="-52"/>
              </a:rPr>
              <a:t>Eset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1548A6-2856-4EEA-A147-A3AD91B8F6D4}"/>
              </a:ext>
            </a:extLst>
          </p:cNvPr>
          <p:cNvSpPr txBox="1">
            <a:spLocks/>
          </p:cNvSpPr>
          <p:nvPr/>
        </p:nvSpPr>
        <p:spPr>
          <a:xfrm>
            <a:off x="832778" y="1162019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Обзвон клиентов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контакт-центром </a:t>
            </a:r>
            <a:r>
              <a:rPr lang="en-US" sz="2000" dirty="0" err="1">
                <a:solidFill>
                  <a:schemeClr val="tx1"/>
                </a:solidFill>
                <a:latin typeface="Exo 2" panose="00000500000000000000" pitchFamily="2" charset="-52"/>
              </a:rPr>
              <a:t>Eset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Дополнительная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обратная связь.</a:t>
            </a:r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Exo 2" panose="00000500000000000000" pitchFamily="2" charset="-52"/>
              </a:rPr>
              <a:t>Поиск дополнительных </a:t>
            </a:r>
            <a:r>
              <a:rPr lang="ru-RU" sz="2000" dirty="0">
                <a:solidFill>
                  <a:schemeClr val="bg2"/>
                </a:solidFill>
                <a:latin typeface="Exo 2" panose="00000500000000000000" pitchFamily="2" charset="-52"/>
              </a:rPr>
              <a:t>точек роста.</a:t>
            </a:r>
            <a:endParaRPr lang="en-US" sz="20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 marL="457200" indent="-457200">
              <a:lnSpc>
                <a:spcPct val="150000"/>
              </a:lnSpc>
              <a:buAutoNum type="arabicParenR"/>
            </a:pPr>
            <a:endParaRPr lang="en-US" sz="2000" dirty="0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8E7D155-8B80-4371-BD1B-77A9D38ED10C}"/>
              </a:ext>
            </a:extLst>
          </p:cNvPr>
          <p:cNvSpPr txBox="1">
            <a:spLocks/>
          </p:cNvSpPr>
          <p:nvPr/>
        </p:nvSpPr>
        <p:spPr>
          <a:xfrm>
            <a:off x="823588" y="2751770"/>
            <a:ext cx="7627653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Первые результаты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NPS     - </a:t>
            </a:r>
            <a:r>
              <a:rPr lang="en-US" sz="2400" dirty="0">
                <a:solidFill>
                  <a:schemeClr val="bg2"/>
                </a:solidFill>
                <a:latin typeface="Exo 2" panose="00000500000000000000" pitchFamily="2" charset="-52"/>
              </a:rPr>
              <a:t>57%</a:t>
            </a:r>
            <a:br>
              <a:rPr lang="en-US" sz="2400" dirty="0">
                <a:solidFill>
                  <a:schemeClr val="bg2"/>
                </a:solidFill>
                <a:latin typeface="Exo 2" panose="00000500000000000000" pitchFamily="2" charset="-52"/>
              </a:rPr>
            </a:br>
            <a:r>
              <a:rPr lang="en-US" sz="2000" dirty="0">
                <a:solidFill>
                  <a:schemeClr val="tx1"/>
                </a:solidFill>
                <a:latin typeface="Exo 2" panose="00000500000000000000" pitchFamily="2" charset="-52"/>
              </a:rPr>
              <a:t>NSAT  - </a:t>
            </a:r>
            <a:r>
              <a:rPr lang="en-US" sz="2400" dirty="0">
                <a:solidFill>
                  <a:schemeClr val="bg2"/>
                </a:solidFill>
                <a:latin typeface="Exo 2" panose="00000500000000000000" pitchFamily="2" charset="-52"/>
              </a:rPr>
              <a:t>71%</a:t>
            </a:r>
            <a:endParaRPr lang="ru-RU" sz="24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262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Главный слайд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F46DA-237B-416D-9C5B-1C9934F17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81" y="1721207"/>
            <a:ext cx="1701085" cy="170108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3E98CB3-1C54-4C47-A000-C573D6D10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1" y="1721207"/>
            <a:ext cx="1701085" cy="1701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410C0D-210F-40B0-BA2F-9170EAFDE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56" y="1721206"/>
            <a:ext cx="1701085" cy="1701085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B4604FB-0351-40CD-9AD6-90335F6B5A63}"/>
              </a:ext>
            </a:extLst>
          </p:cNvPr>
          <p:cNvSpPr txBox="1">
            <a:spLocks/>
          </p:cNvSpPr>
          <p:nvPr/>
        </p:nvSpPr>
        <p:spPr>
          <a:xfrm>
            <a:off x="2928788" y="1906951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2"/>
                </a:solidFill>
                <a:latin typeface="Exo 2" panose="00000500000000000000" pitchFamily="2" charset="-52"/>
              </a:rPr>
              <a:t>=</a:t>
            </a:r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AAB4FDB-85DB-4FF1-9128-D16595DBFB27}"/>
              </a:ext>
            </a:extLst>
          </p:cNvPr>
          <p:cNvSpPr txBox="1">
            <a:spLocks/>
          </p:cNvSpPr>
          <p:nvPr/>
        </p:nvSpPr>
        <p:spPr>
          <a:xfrm>
            <a:off x="5955838" y="1912528"/>
            <a:ext cx="6213006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2"/>
                </a:solidFill>
                <a:latin typeface="Exo 2" panose="00000500000000000000" pitchFamily="2" charset="-52"/>
              </a:rPr>
              <a:t>+</a:t>
            </a:r>
            <a:endParaRPr lang="ru-RU" sz="8000" b="1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3C63F0F-0A75-423A-AC15-CBB5DD8A61D4}"/>
              </a:ext>
            </a:extLst>
          </p:cNvPr>
          <p:cNvSpPr txBox="1">
            <a:spLocks/>
          </p:cNvSpPr>
          <p:nvPr/>
        </p:nvSpPr>
        <p:spPr>
          <a:xfrm>
            <a:off x="784880" y="3608035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Exo 2" panose="00000500000000000000" pitchFamily="2" charset="-52"/>
              </a:rPr>
              <a:t>Продукт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DA15BFFB-7FAF-470C-803A-6DB35C6426DF}"/>
              </a:ext>
            </a:extLst>
          </p:cNvPr>
          <p:cNvSpPr txBox="1">
            <a:spLocks/>
          </p:cNvSpPr>
          <p:nvPr/>
        </p:nvSpPr>
        <p:spPr>
          <a:xfrm>
            <a:off x="4097248" y="3608035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Exo 2" panose="00000500000000000000" pitchFamily="2" charset="-52"/>
              </a:rPr>
              <a:t>Товар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CC040D5-0317-47B1-97C7-338EFB302D27}"/>
              </a:ext>
            </a:extLst>
          </p:cNvPr>
          <p:cNvSpPr txBox="1">
            <a:spLocks/>
          </p:cNvSpPr>
          <p:nvPr/>
        </p:nvSpPr>
        <p:spPr>
          <a:xfrm>
            <a:off x="7092280" y="3615866"/>
            <a:ext cx="1878908" cy="4431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Exo 2" panose="00000500000000000000" pitchFamily="2" charset="-52"/>
              </a:rPr>
              <a:t>Сервис</a:t>
            </a:r>
          </a:p>
        </p:txBody>
      </p:sp>
    </p:spTree>
    <p:extLst>
      <p:ext uri="{BB962C8B-B14F-4D97-AF65-F5344CB8AC3E}">
        <p14:creationId xmlns:p14="http://schemas.microsoft.com/office/powerpoint/2010/main" val="1557899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BEE570-889B-48F7-9EAA-25AD585DF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1117"/>
            <a:ext cx="3759354" cy="209042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DAA33D-37B6-465D-B4BA-1B1ECB7A2908}"/>
              </a:ext>
            </a:extLst>
          </p:cNvPr>
          <p:cNvSpPr txBox="1">
            <a:spLocks/>
          </p:cNvSpPr>
          <p:nvPr/>
        </p:nvSpPr>
        <p:spPr>
          <a:xfrm>
            <a:off x="3743908" y="3669390"/>
            <a:ext cx="8203718" cy="744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Exo 2" panose="00000500000000000000" pitchFamily="2" charset="-52"/>
              </a:rPr>
              <a:t>Пишите письма </a:t>
            </a:r>
            <a:r>
              <a:rPr lang="fi-FI" sz="1800" dirty="0">
                <a:solidFill>
                  <a:schemeClr val="bg2"/>
                </a:solidFill>
                <a:latin typeface="Exo 2" panose="00000500000000000000" pitchFamily="2" charset="-52"/>
              </a:rPr>
              <a:t>maximt@syssoft.ru</a:t>
            </a:r>
            <a:endParaRPr lang="ru-RU" sz="1800" dirty="0">
              <a:solidFill>
                <a:schemeClr val="tx1"/>
              </a:solidFill>
              <a:latin typeface="Exo 2" panose="000005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Exo 2" panose="00000500000000000000" pitchFamily="2" charset="-52"/>
              </a:rPr>
              <a:t>Подписывайтесь на нас в </a:t>
            </a:r>
            <a:r>
              <a:rPr lang="en-US" sz="1800" dirty="0">
                <a:solidFill>
                  <a:schemeClr val="bg2"/>
                </a:solidFill>
                <a:latin typeface="Exo 2" panose="00000500000000000000" pitchFamily="2" charset="-52"/>
              </a:rPr>
              <a:t>Facebook</a:t>
            </a:r>
            <a:r>
              <a:rPr lang="en-US" sz="1800" dirty="0">
                <a:solidFill>
                  <a:schemeClr val="tx1"/>
                </a:solidFill>
                <a:latin typeface="Exo 2" panose="00000500000000000000" pitchFamily="2" charset="-52"/>
              </a:rPr>
              <a:t> &amp; </a:t>
            </a:r>
            <a:r>
              <a:rPr lang="ru-RU" sz="1800" dirty="0" err="1">
                <a:solidFill>
                  <a:schemeClr val="bg2"/>
                </a:solidFill>
                <a:latin typeface="Exo 2" panose="00000500000000000000" pitchFamily="2" charset="-52"/>
              </a:rPr>
              <a:t>Вконтакте</a:t>
            </a:r>
            <a:endParaRPr lang="ru-RU" sz="18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A1A1887-C994-4099-A7C5-82758F43E845}"/>
              </a:ext>
            </a:extLst>
          </p:cNvPr>
          <p:cNvSpPr txBox="1">
            <a:spLocks/>
          </p:cNvSpPr>
          <p:nvPr/>
        </p:nvSpPr>
        <p:spPr>
          <a:xfrm>
            <a:off x="2087724" y="1995686"/>
            <a:ext cx="6213006" cy="484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spc="600" dirty="0">
                <a:latin typeface="Exo 2" panose="00000500000000000000" pitchFamily="2" charset="-52"/>
              </a:rPr>
              <a:t>Спасибо!</a:t>
            </a:r>
            <a:endParaRPr lang="en-US" sz="6000" spc="600" dirty="0"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42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BA84B3E-E447-4D77-9B26-82A4681C1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182554"/>
              </p:ext>
            </p:extLst>
          </p:nvPr>
        </p:nvGraphicFramePr>
        <p:xfrm>
          <a:off x="1088161" y="1242686"/>
          <a:ext cx="6544179" cy="359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940FD3-8CCC-49F4-8B00-59789DF88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FC02A4-8304-4A92-98E1-00A080531202}"/>
              </a:ext>
            </a:extLst>
          </p:cNvPr>
          <p:cNvSpPr/>
          <p:nvPr/>
        </p:nvSpPr>
        <p:spPr>
          <a:xfrm>
            <a:off x="6686375" y="4201802"/>
            <a:ext cx="873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Exo 2" panose="00000500000000000000" pitchFamily="2" charset="-52"/>
                <a:cs typeface="Calibri"/>
              </a:rPr>
              <a:t>прогноз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7E82582-FECB-4951-BB9A-BC317AA633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715" y="605549"/>
            <a:ext cx="2752635" cy="359267"/>
          </a:xfrm>
          <a:prstGeom prst="rect">
            <a:avLst/>
          </a:prstGeom>
        </p:spPr>
        <p:txBody>
          <a:bodyPr vert="horz" wrap="square" lIns="0" tIns="8637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8"/>
              </a:spcBef>
            </a:pPr>
            <a:r>
              <a:rPr lang="ru-RU" sz="2300" dirty="0">
                <a:latin typeface="Exo 2" panose="00000500000000000000" pitchFamily="2" charset="-52"/>
              </a:rPr>
              <a:t>Оборот компании</a:t>
            </a:r>
            <a:endParaRPr sz="2300" dirty="0">
              <a:latin typeface="Exo 2" panose="00000500000000000000" pitchFamily="2" charset="-52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C162FFD-AE1C-4501-9724-89909C3B6B04}"/>
              </a:ext>
            </a:extLst>
          </p:cNvPr>
          <p:cNvSpPr/>
          <p:nvPr/>
        </p:nvSpPr>
        <p:spPr>
          <a:xfrm>
            <a:off x="861001" y="388107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0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</p:spTree>
    <p:extLst>
      <p:ext uri="{BB962C8B-B14F-4D97-AF65-F5344CB8AC3E}">
        <p14:creationId xmlns:p14="http://schemas.microsoft.com/office/powerpoint/2010/main" val="383945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883045" y="1521936"/>
            <a:ext cx="3080818" cy="2768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8" name="object 8"/>
          <p:cNvSpPr txBox="1"/>
          <p:nvPr/>
        </p:nvSpPr>
        <p:spPr>
          <a:xfrm>
            <a:off x="3843152" y="2567976"/>
            <a:ext cx="1294296" cy="525068"/>
          </a:xfrm>
          <a:prstGeom prst="rect">
            <a:avLst/>
          </a:prstGeom>
        </p:spPr>
        <p:txBody>
          <a:bodyPr vert="horz" wrap="square" lIns="0" tIns="6910" rIns="0" bIns="0" rtlCol="0">
            <a:spAutoFit/>
          </a:bodyPr>
          <a:lstStyle/>
          <a:p>
            <a:pPr marL="8637" marR="3455" algn="ctr">
              <a:lnSpc>
                <a:spcPct val="102600"/>
              </a:lnSpc>
              <a:spcBef>
                <a:spcPts val="54"/>
              </a:spcBef>
            </a:pPr>
            <a:r>
              <a:rPr sz="1122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Структура</a:t>
            </a:r>
            <a:r>
              <a:rPr sz="1122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 </a:t>
            </a:r>
            <a:r>
              <a:rPr sz="1122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бизнеса</a:t>
            </a:r>
            <a:r>
              <a:rPr sz="1122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  </a:t>
            </a:r>
            <a:r>
              <a:rPr sz="1122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по</a:t>
            </a:r>
            <a:r>
              <a:rPr sz="1122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 </a:t>
            </a:r>
            <a:r>
              <a:rPr sz="1122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размеру</a:t>
            </a:r>
            <a:r>
              <a:rPr sz="1122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  </a:t>
            </a:r>
            <a:r>
              <a:rPr sz="1122" dirty="0" err="1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клиентов</a:t>
            </a:r>
            <a:endParaRPr sz="1122" dirty="0">
              <a:solidFill>
                <a:schemeClr val="bg2"/>
              </a:solidFill>
              <a:latin typeface="Exo 2" panose="00000500000000000000" pitchFamily="2" charset="-52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9428" y="1675269"/>
            <a:ext cx="901732" cy="405395"/>
          </a:xfrm>
          <a:prstGeom prst="rect">
            <a:avLst/>
          </a:prstGeom>
        </p:spPr>
        <p:txBody>
          <a:bodyPr vert="horz" wrap="square" lIns="0" tIns="7774" rIns="0" bIns="0" rtlCol="0">
            <a:spAutoFit/>
          </a:bodyPr>
          <a:lstStyle/>
          <a:p>
            <a:pPr marL="8637">
              <a:lnSpc>
                <a:spcPts val="2033"/>
              </a:lnSpc>
              <a:spcBef>
                <a:spcPts val="61"/>
              </a:spcBef>
            </a:pPr>
            <a:r>
              <a:rPr sz="1734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38%</a:t>
            </a:r>
          </a:p>
          <a:p>
            <a:pPr marL="13820">
              <a:lnSpc>
                <a:spcPts val="1054"/>
              </a:lnSpc>
            </a:pPr>
            <a:r>
              <a:rPr sz="918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Средний бизнес</a:t>
            </a:r>
            <a:endParaRPr sz="918" dirty="0">
              <a:latin typeface="Exo 2" panose="00000500000000000000" pitchFamily="2" charset="-52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2698" y="4118432"/>
            <a:ext cx="917711" cy="405395"/>
          </a:xfrm>
          <a:prstGeom prst="rect">
            <a:avLst/>
          </a:prstGeom>
        </p:spPr>
        <p:txBody>
          <a:bodyPr vert="horz" wrap="square" lIns="0" tIns="7774" rIns="0" bIns="0" rtlCol="0">
            <a:spAutoFit/>
          </a:bodyPr>
          <a:lstStyle/>
          <a:p>
            <a:pPr marL="8637">
              <a:lnSpc>
                <a:spcPts val="2033"/>
              </a:lnSpc>
              <a:spcBef>
                <a:spcPts val="61"/>
              </a:spcBef>
            </a:pPr>
            <a:r>
              <a:rPr sz="1734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34%</a:t>
            </a:r>
          </a:p>
          <a:p>
            <a:pPr marL="13820">
              <a:lnSpc>
                <a:spcPts val="1054"/>
              </a:lnSpc>
            </a:pPr>
            <a:r>
              <a:rPr sz="918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Крупный бизнес</a:t>
            </a:r>
            <a:endParaRPr sz="918" dirty="0">
              <a:latin typeface="Exo 2" panose="00000500000000000000" pitchFamily="2" charset="-52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4424" y="1808862"/>
            <a:ext cx="815791" cy="405395"/>
          </a:xfrm>
          <a:prstGeom prst="rect">
            <a:avLst/>
          </a:prstGeom>
        </p:spPr>
        <p:txBody>
          <a:bodyPr vert="horz" wrap="square" lIns="0" tIns="7774" rIns="0" bIns="0" rtlCol="0">
            <a:spAutoFit/>
          </a:bodyPr>
          <a:lstStyle/>
          <a:p>
            <a:pPr marL="8637">
              <a:lnSpc>
                <a:spcPts val="2033"/>
              </a:lnSpc>
              <a:spcBef>
                <a:spcPts val="61"/>
              </a:spcBef>
            </a:pPr>
            <a:r>
              <a:rPr sz="1734" dirty="0">
                <a:solidFill>
                  <a:schemeClr val="bg2"/>
                </a:solidFill>
                <a:latin typeface="Exo 2" panose="00000500000000000000" pitchFamily="2" charset="-52"/>
                <a:cs typeface="Calibri"/>
              </a:rPr>
              <a:t>28%</a:t>
            </a:r>
          </a:p>
          <a:p>
            <a:pPr marL="13820">
              <a:lnSpc>
                <a:spcPts val="1054"/>
              </a:lnSpc>
            </a:pPr>
            <a:r>
              <a:rPr sz="918" dirty="0">
                <a:solidFill>
                  <a:srgbClr val="B1B4B7"/>
                </a:solidFill>
                <a:latin typeface="Exo 2" panose="00000500000000000000" pitchFamily="2" charset="-52"/>
                <a:cs typeface="Calibri"/>
              </a:rPr>
              <a:t>Малый бизнес</a:t>
            </a:r>
            <a:endParaRPr sz="918" dirty="0">
              <a:latin typeface="Exo 2" panose="00000500000000000000" pitchFamily="2" charset="-52"/>
              <a:cs typeface="Calibri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5FA7C6-4BDB-4D50-8675-1BB4B684C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D0A3F82A-D99A-4DBE-8A39-3DA4279FD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715" y="614622"/>
            <a:ext cx="6221561" cy="341120"/>
          </a:xfrm>
          <a:prstGeom prst="rect">
            <a:avLst/>
          </a:prstGeom>
        </p:spPr>
        <p:txBody>
          <a:bodyPr vert="horz" wrap="square" lIns="0" tIns="8637" rIns="0" bIns="0" rtlCol="0" anchor="ctr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Exo 2" panose="00000500000000000000" pitchFamily="2" charset="-52"/>
              </a:rPr>
              <a:t>Структура бизнеса по размеру клиентов</a:t>
            </a:r>
            <a:endParaRPr lang="ru-RU" sz="2000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4F75F99C-8E5E-4EDC-8533-C7546B3C1367}"/>
              </a:ext>
            </a:extLst>
          </p:cNvPr>
          <p:cNvSpPr/>
          <p:nvPr/>
        </p:nvSpPr>
        <p:spPr>
          <a:xfrm>
            <a:off x="861001" y="388107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0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A289-4699-44EF-8B6A-8E313C99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7186E-5E7F-4416-9E74-FB7D2AD56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8CAD2C-E07F-48ED-827D-85CD579EF1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54907-32D9-4083-93BF-C81553CDE2F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5B944-5B36-40A4-B76A-F154E82B4A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5</a:t>
            </a:fld>
            <a:endParaRPr lang="ru-RU" spc="5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FC298-AC34-45EB-84C3-320C6A46F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AA1D3C08-CFF6-44DA-93D4-EAB6FD58BE90}"/>
              </a:ext>
            </a:extLst>
          </p:cNvPr>
          <p:cNvSpPr txBox="1">
            <a:spLocks/>
          </p:cNvSpPr>
          <p:nvPr/>
        </p:nvSpPr>
        <p:spPr>
          <a:xfrm>
            <a:off x="597138" y="1696059"/>
            <a:ext cx="3840221" cy="1128670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8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3600" dirty="0">
                <a:solidFill>
                  <a:schemeClr val="bg2"/>
                </a:solidFill>
                <a:latin typeface="Exo 2" panose="00000500000000000000" pitchFamily="2" charset="-52"/>
              </a:rPr>
              <a:t>Фокус на </a:t>
            </a:r>
            <a:endParaRPr lang="en-US" sz="3600" dirty="0">
              <a:solidFill>
                <a:schemeClr val="bg2"/>
              </a:solidFill>
              <a:latin typeface="Exo 2" panose="00000500000000000000" pitchFamily="2" charset="-52"/>
            </a:endParaRPr>
          </a:p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3600" dirty="0">
                <a:solidFill>
                  <a:schemeClr val="bg2"/>
                </a:solidFill>
                <a:latin typeface="Exo 2" panose="00000500000000000000" pitchFamily="2" charset="-52"/>
              </a:rPr>
              <a:t>конкурентах</a:t>
            </a:r>
          </a:p>
        </p:txBody>
      </p:sp>
    </p:spTree>
    <p:extLst>
      <p:ext uri="{BB962C8B-B14F-4D97-AF65-F5344CB8AC3E}">
        <p14:creationId xmlns:p14="http://schemas.microsoft.com/office/powerpoint/2010/main" val="124966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24C3F-29F3-44BB-B074-0446243E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57D57-F364-43B9-9C94-099E40993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109914-2D1A-44CE-AF10-F0CC22BA71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F59571-ADED-4DC7-BB28-44EF65F1BF0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AF2B4-2A7E-4958-B2A4-B23D185A3A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6</a:t>
            </a:fld>
            <a:endParaRPr lang="ru-RU" spc="5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4A8A1F-38F6-4C0B-9D59-424142C58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60" y="10467"/>
            <a:ext cx="9144000" cy="514331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C9AF2F8B-B668-4339-936F-DBE0895EE4D5}"/>
              </a:ext>
            </a:extLst>
          </p:cNvPr>
          <p:cNvSpPr txBox="1">
            <a:spLocks/>
          </p:cNvSpPr>
          <p:nvPr/>
        </p:nvSpPr>
        <p:spPr>
          <a:xfrm>
            <a:off x="183245" y="1056099"/>
            <a:ext cx="6010252" cy="561848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8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3600" dirty="0">
                <a:solidFill>
                  <a:schemeClr val="bg2"/>
                </a:solidFill>
                <a:latin typeface="Exo 2" panose="00000500000000000000" pitchFamily="2" charset="-52"/>
              </a:rPr>
              <a:t>Теряли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284982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88BF14-C9EB-4810-B463-9502D00FB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6B266FE2-83E0-4227-8BD8-5A5B5E26D5F3}"/>
              </a:ext>
            </a:extLst>
          </p:cNvPr>
          <p:cNvSpPr/>
          <p:nvPr/>
        </p:nvSpPr>
        <p:spPr>
          <a:xfrm>
            <a:off x="2807804" y="865381"/>
            <a:ext cx="3276364" cy="3276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25E6FA-A426-44FD-9CAC-14E94D192163}"/>
              </a:ext>
            </a:extLst>
          </p:cNvPr>
          <p:cNvSpPr/>
          <p:nvPr/>
        </p:nvSpPr>
        <p:spPr>
          <a:xfrm>
            <a:off x="3060340" y="-121295"/>
            <a:ext cx="49680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>
              <a:spcBef>
                <a:spcPts val="68"/>
              </a:spcBef>
            </a:pPr>
            <a:r>
              <a:rPr lang="en-US" sz="34400" b="1" dirty="0">
                <a:solidFill>
                  <a:srgbClr val="33383B"/>
                </a:solidFill>
                <a:latin typeface="Arial Rounded MT Bold" panose="020F0704030504030204" pitchFamily="34" charset="0"/>
                <a:cs typeface="Calibri"/>
              </a:rPr>
              <a:t>?</a:t>
            </a:r>
            <a:endParaRPr lang="ru-RU" sz="34400" b="1" dirty="0">
              <a:solidFill>
                <a:srgbClr val="33383B"/>
              </a:solidFill>
              <a:latin typeface="Exo 2" panose="00000500000000000000" pitchFamily="2" charset="-52"/>
              <a:cs typeface="Calibri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242DB23-12B4-481A-9561-A17ECE8E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E51C8B7-A4A7-43DF-A54C-FEC7AE1077C9}"/>
              </a:ext>
            </a:extLst>
          </p:cNvPr>
          <p:cNvSpPr txBox="1">
            <a:spLocks/>
          </p:cNvSpPr>
          <p:nvPr/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8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Почему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A456231-7EFD-4DCF-9037-842FF6BDE2B6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</p:spTree>
    <p:extLst>
      <p:ext uri="{BB962C8B-B14F-4D97-AF65-F5344CB8AC3E}">
        <p14:creationId xmlns:p14="http://schemas.microsoft.com/office/powerpoint/2010/main" val="2686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990" y="519522"/>
            <a:ext cx="6010252" cy="374104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/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2300" dirty="0">
                <a:solidFill>
                  <a:schemeClr val="bg2"/>
                </a:solidFill>
                <a:latin typeface="Exo 2" panose="00000500000000000000" pitchFamily="2" charset="-52"/>
              </a:rPr>
              <a:t>Причины</a:t>
            </a:r>
            <a:endParaRPr sz="2300" dirty="0">
              <a:solidFill>
                <a:schemeClr val="bg2"/>
              </a:solidFill>
              <a:latin typeface="Exo 2" panose="00000500000000000000" pitchFamily="2" charset="-52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B993D694-1A9C-48A3-9863-2535EE6C821C}"/>
              </a:ext>
            </a:extLst>
          </p:cNvPr>
          <p:cNvSpPr txBox="1"/>
          <p:nvPr/>
        </p:nvSpPr>
        <p:spPr>
          <a:xfrm>
            <a:off x="3959932" y="1671650"/>
            <a:ext cx="3816424" cy="20503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ответили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перезвонили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проконсультировали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сделали вовремя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предоставили информацию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нашли на сайте продукт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выслали документы</a:t>
            </a:r>
          </a:p>
          <a:p>
            <a:pPr marL="8637">
              <a:spcBef>
                <a:spcPts val="68"/>
              </a:spcBef>
            </a:pPr>
            <a:r>
              <a:rPr lang="ru-RU" sz="1400" spc="300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помогли</a:t>
            </a:r>
          </a:p>
          <a:p>
            <a:pPr marL="8637">
              <a:spcBef>
                <a:spcPts val="68"/>
              </a:spcBef>
            </a:pPr>
            <a:endParaRPr sz="1400" spc="300" dirty="0">
              <a:solidFill>
                <a:srgbClr val="C00000"/>
              </a:solidFill>
              <a:latin typeface="Exo 2" panose="00000500000000000000" pitchFamily="2" charset="-52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5D5B4E6-D3E4-48F9-B00C-B9FD44334CCC}"/>
              </a:ext>
            </a:extLst>
          </p:cNvPr>
          <p:cNvSpPr/>
          <p:nvPr/>
        </p:nvSpPr>
        <p:spPr>
          <a:xfrm>
            <a:off x="856231" y="438135"/>
            <a:ext cx="613679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3" y="0"/>
                </a:lnTo>
              </a:path>
            </a:pathLst>
          </a:custGeom>
          <a:ln w="17999">
            <a:solidFill>
              <a:srgbClr val="00B28C"/>
            </a:solidFill>
          </a:ln>
        </p:spPr>
        <p:txBody>
          <a:bodyPr wrap="square" lIns="0" tIns="0" rIns="0" bIns="0" rtlCol="0"/>
          <a:lstStyle/>
          <a:p>
            <a:endParaRPr sz="1224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C71777-5EFB-477B-8424-18C884F69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45717"/>
            <a:ext cx="934546" cy="51966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8600DD-87D9-4558-984D-B189289812BC}"/>
              </a:ext>
            </a:extLst>
          </p:cNvPr>
          <p:cNvSpPr/>
          <p:nvPr/>
        </p:nvSpPr>
        <p:spPr>
          <a:xfrm>
            <a:off x="582313" y="893626"/>
            <a:ext cx="4572000" cy="31547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637">
              <a:spcBef>
                <a:spcPts val="68"/>
              </a:spcBef>
            </a:pPr>
            <a:r>
              <a:rPr lang="ru-RU" sz="19900" b="1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НЕ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A2DB60-BAA2-477D-807A-42FC19994B47}"/>
              </a:ext>
            </a:extLst>
          </p:cNvPr>
          <p:cNvSpPr/>
          <p:nvPr/>
        </p:nvSpPr>
        <p:spPr>
          <a:xfrm rot="20034457">
            <a:off x="5204054" y="3407799"/>
            <a:ext cx="3980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7">
              <a:spcBef>
                <a:spcPts val="68"/>
              </a:spcBef>
            </a:pPr>
            <a:r>
              <a:rPr lang="ru-RU" sz="4400" b="1" dirty="0">
                <a:solidFill>
                  <a:srgbClr val="C00000"/>
                </a:solidFill>
                <a:latin typeface="Exo 2" panose="00000500000000000000" pitchFamily="2" charset="-52"/>
                <a:cs typeface="Calibri"/>
              </a:rPr>
              <a:t>НЕУДОБНО!!!</a:t>
            </a:r>
          </a:p>
        </p:txBody>
      </p:sp>
    </p:spTree>
    <p:extLst>
      <p:ext uri="{BB962C8B-B14F-4D97-AF65-F5344CB8AC3E}">
        <p14:creationId xmlns:p14="http://schemas.microsoft.com/office/powerpoint/2010/main" val="198860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BA31F-BAFE-402B-8F80-C27BE9BA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92F97-E151-44DD-941E-2E897AD28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2B02F9-3366-459E-B0DD-92B7368455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8637">
              <a:spcBef>
                <a:spcPts val="20"/>
              </a:spcBef>
            </a:pPr>
            <a:r>
              <a:rPr lang="en-US" spc="51"/>
              <a:t>SYSSOFT</a:t>
            </a:r>
            <a:endParaRPr lang="en-US" spc="51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DA210-96D9-4802-973A-86511AC55D3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8637">
              <a:spcBef>
                <a:spcPts val="20"/>
              </a:spcBef>
            </a:pPr>
            <a:r>
              <a:rPr lang="ru-RU" spc="20"/>
              <a:t>ПОСТАВКА </a:t>
            </a:r>
            <a:r>
              <a:rPr lang="ru-RU" spc="17"/>
              <a:t>ПРОГРАММНОГО </a:t>
            </a:r>
            <a:r>
              <a:rPr lang="ru-RU" spc="27"/>
              <a:t>ОБЕСПЕЧЕНИЯ </a:t>
            </a:r>
            <a:r>
              <a:rPr lang="ru-RU" spc="24"/>
              <a:t>ДЛЯ </a:t>
            </a:r>
            <a:r>
              <a:rPr lang="ru-RU" spc="17"/>
              <a:t>КОМПАНИЙ </a:t>
            </a:r>
            <a:r>
              <a:rPr lang="ru-RU" spc="24"/>
              <a:t>И </a:t>
            </a:r>
            <a:r>
              <a:rPr lang="ru-RU" spc="27"/>
              <a:t>ГОСУДАРСТВЕННЫХ</a:t>
            </a:r>
            <a:r>
              <a:rPr lang="ru-RU" spc="-95"/>
              <a:t> </a:t>
            </a:r>
            <a:r>
              <a:rPr lang="ru-RU" spc="20"/>
              <a:t>ОРГАНИЗАЦИЙ</a:t>
            </a:r>
            <a:endParaRPr lang="ru-RU" spc="2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43091-1E8D-4AAE-A132-53D33DB09B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7275">
              <a:spcBef>
                <a:spcPts val="14"/>
              </a:spcBef>
            </a:pPr>
            <a:fld id="{81D60167-4931-47E6-BA6A-407CBD079E47}" type="slidenum">
              <a:rPr lang="ru-RU" spc="51" smtClean="0"/>
              <a:pPr marL="17275">
                <a:spcBef>
                  <a:spcPts val="14"/>
                </a:spcBef>
              </a:pPr>
              <a:t>9</a:t>
            </a:fld>
            <a:endParaRPr lang="ru-RU" spc="5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93561E-0D0A-4D7C-9A7E-E03A3E06C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2546"/>
            <a:ext cx="9308701" cy="523595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4FE5A79-E1FF-45EE-8ADD-B130548E87B5}"/>
              </a:ext>
            </a:extLst>
          </p:cNvPr>
          <p:cNvSpPr txBox="1">
            <a:spLocks/>
          </p:cNvSpPr>
          <p:nvPr/>
        </p:nvSpPr>
        <p:spPr>
          <a:xfrm>
            <a:off x="357222" y="1736745"/>
            <a:ext cx="6010252" cy="1128670"/>
          </a:xfrm>
          <a:prstGeom prst="rect">
            <a:avLst/>
          </a:prstGeom>
        </p:spPr>
        <p:txBody>
          <a:bodyPr vert="horz" wrap="square" lIns="0" tIns="777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8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3600" dirty="0">
                <a:solidFill>
                  <a:schemeClr val="bg2"/>
                </a:solidFill>
                <a:latin typeface="Exo 2" panose="00000500000000000000" pitchFamily="2" charset="-52"/>
              </a:rPr>
              <a:t>Главный</a:t>
            </a:r>
          </a:p>
          <a:p>
            <a:pPr marL="8637">
              <a:lnSpc>
                <a:spcPct val="100000"/>
              </a:lnSpc>
              <a:spcBef>
                <a:spcPts val="61"/>
              </a:spcBef>
            </a:pPr>
            <a:r>
              <a:rPr lang="ru-RU" sz="3600" dirty="0">
                <a:solidFill>
                  <a:schemeClr val="bg2"/>
                </a:solidFill>
                <a:latin typeface="Exo 2" panose="00000500000000000000" pitchFamily="2" charset="-52"/>
              </a:rPr>
              <a:t>конкурент</a:t>
            </a:r>
          </a:p>
        </p:txBody>
      </p:sp>
    </p:spTree>
    <p:extLst>
      <p:ext uri="{BB962C8B-B14F-4D97-AF65-F5344CB8AC3E}">
        <p14:creationId xmlns:p14="http://schemas.microsoft.com/office/powerpoint/2010/main" val="1563620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yssoft">
      <a:dk1>
        <a:srgbClr val="B1B4B7"/>
      </a:dk1>
      <a:lt1>
        <a:srgbClr val="33383B"/>
      </a:lt1>
      <a:dk2>
        <a:srgbClr val="00B28C"/>
      </a:dk2>
      <a:lt2>
        <a:srgbClr val="FFFFFF"/>
      </a:lt2>
      <a:accent1>
        <a:srgbClr val="00B28C"/>
      </a:accent1>
      <a:accent2>
        <a:srgbClr val="008E8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</TotalTime>
  <Words>1398</Words>
  <Application>Microsoft Office PowerPoint</Application>
  <PresentationFormat>Экран (16:9)</PresentationFormat>
  <Paragraphs>266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Exo 2</vt:lpstr>
      <vt:lpstr>Calibri</vt:lpstr>
      <vt:lpstr>Arial Rounded MT Bold</vt:lpstr>
      <vt:lpstr>Arial</vt:lpstr>
      <vt:lpstr>Tahoma</vt:lpstr>
      <vt:lpstr>Тема Office</vt:lpstr>
      <vt:lpstr>Office Theme</vt:lpstr>
      <vt:lpstr>Презентация PowerPoint</vt:lpstr>
      <vt:lpstr>О компании Syssoft</vt:lpstr>
      <vt:lpstr>Оборот компании</vt:lpstr>
      <vt:lpstr>Структура бизнеса по размеру клиентов</vt:lpstr>
      <vt:lpstr>Презентация PowerPoint</vt:lpstr>
      <vt:lpstr>Презентация PowerPoint</vt:lpstr>
      <vt:lpstr>Презентация PowerPoint</vt:lpstr>
      <vt:lpstr>Причины</vt:lpstr>
      <vt:lpstr>Презентация PowerPoint</vt:lpstr>
      <vt:lpstr>На что мы можем повлиять?</vt:lpstr>
      <vt:lpstr>Сервис</vt:lpstr>
      <vt:lpstr>Презентация PowerPoint</vt:lpstr>
      <vt:lpstr>Скорость</vt:lpstr>
      <vt:lpstr>Уменьшение количества жалоб в два раза</vt:lpstr>
      <vt:lpstr>Удобство для клиента / Продления лицензий</vt:lpstr>
      <vt:lpstr>Удобство для клиента / Коммуникации</vt:lpstr>
      <vt:lpstr>Рост обращений в 2,3 раза (чат + мессенджеры)</vt:lpstr>
      <vt:lpstr>Удобство для клиента / Поиск на сайте</vt:lpstr>
      <vt:lpstr>Ушли со страницы поиска при росте трафика</vt:lpstr>
      <vt:lpstr>Удобство для клиента / Информация</vt:lpstr>
      <vt:lpstr>Больше времени на сайте и меньше отказов</vt:lpstr>
      <vt:lpstr>Удобство для клиента / Экспертиза</vt:lpstr>
      <vt:lpstr>Пилотный проект с Eset</vt:lpstr>
      <vt:lpstr>Главный слайд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Syssoft</dc:creator>
  <cp:lastModifiedBy>Galka Ruslan</cp:lastModifiedBy>
  <cp:revision>544</cp:revision>
  <dcterms:created xsi:type="dcterms:W3CDTF">2017-10-02T11:51:34Z</dcterms:created>
  <dcterms:modified xsi:type="dcterms:W3CDTF">2018-11-19T12:59:47Z</dcterms:modified>
</cp:coreProperties>
</file>