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1" r:id="rId4"/>
    <p:sldId id="264" r:id="rId5"/>
    <p:sldId id="265" r:id="rId6"/>
    <p:sldId id="277" r:id="rId7"/>
    <p:sldId id="278" r:id="rId8"/>
    <p:sldId id="276" r:id="rId9"/>
    <p:sldId id="259" r:id="rId10"/>
    <p:sldId id="283" r:id="rId11"/>
    <p:sldId id="270" r:id="rId12"/>
    <p:sldId id="282" r:id="rId13"/>
    <p:sldId id="284" r:id="rId14"/>
    <p:sldId id="279" r:id="rId15"/>
    <p:sldId id="272" r:id="rId16"/>
    <p:sldId id="271" r:id="rId17"/>
    <p:sldId id="267" r:id="rId18"/>
    <p:sldId id="268" r:id="rId19"/>
    <p:sldId id="280" r:id="rId20"/>
    <p:sldId id="273" r:id="rId21"/>
    <p:sldId id="274" r:id="rId22"/>
    <p:sldId id="260" r:id="rId23"/>
    <p:sldId id="263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509F"/>
    <a:srgbClr val="F692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1950" y="13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308100" y="2024063"/>
            <a:ext cx="9144000" cy="2387600"/>
          </a:xfrm>
        </p:spPr>
        <p:txBody>
          <a:bodyPr anchor="ctr">
            <a:normAutofit/>
          </a:bodyPr>
          <a:lstStyle>
            <a:lvl1pPr algn="l">
              <a:defRPr sz="4800" b="1" cap="all" baseline="0">
                <a:solidFill>
                  <a:schemeClr val="bg1"/>
                </a:solidFill>
                <a:latin typeface="Arial Black" panose="020B0A04020102020204" pitchFamily="34" charset="0"/>
                <a:cs typeface="Myriad Arabic" panose="01010101010101010101" pitchFamily="50" charset="-78"/>
              </a:defRPr>
            </a:lvl1pPr>
          </a:lstStyle>
          <a:p>
            <a:r>
              <a:rPr lang="ru-RU" dirty="0" smtClean="0"/>
              <a:t>ТРАНСФОРМАЦИЯ НЕГАТИВНОГО ОПЫТА</a:t>
            </a:r>
            <a:br>
              <a:rPr lang="ru-RU" dirty="0" smtClean="0"/>
            </a:br>
            <a:r>
              <a:rPr lang="ru-RU" dirty="0" smtClean="0"/>
              <a:t>В ПОЗИТИВНЫЙ</a:t>
            </a:r>
            <a:endParaRPr lang="ru-RU" dirty="0"/>
          </a:p>
        </p:txBody>
      </p:sp>
      <p:sp>
        <p:nvSpPr>
          <p:cNvPr id="12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308100" y="4689475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600"/>
              </a:lnSpc>
              <a:buNone/>
              <a:defRPr sz="2200">
                <a:solidFill>
                  <a:srgbClr val="F6921E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Лариса Катран,</a:t>
            </a:r>
          </a:p>
          <a:p>
            <a:pPr lvl="0"/>
            <a:r>
              <a:rPr lang="ru-RU" dirty="0" smtClean="0"/>
              <a:t>директор по клиентскому сервису ESET </a:t>
            </a:r>
            <a:r>
              <a:rPr lang="ru-RU" dirty="0" err="1" smtClean="0"/>
              <a:t>Russia</a:t>
            </a:r>
            <a:r>
              <a:rPr lang="ru-RU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76947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491120" y="992238"/>
            <a:ext cx="6461077" cy="980400"/>
          </a:xfrm>
        </p:spPr>
        <p:txBody>
          <a:bodyPr anchor="t">
            <a:normAutofit/>
          </a:bodyPr>
          <a:lstStyle>
            <a:lvl1pPr>
              <a:lnSpc>
                <a:spcPts val="3200"/>
              </a:lnSpc>
              <a:defRPr sz="3400">
                <a:solidFill>
                  <a:srgbClr val="5D509F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491120" y="2730500"/>
            <a:ext cx="6461077" cy="1181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 smtClean="0"/>
              <a:t>Канал: e-</a:t>
            </a:r>
            <a:r>
              <a:rPr lang="ru-RU" dirty="0" err="1" smtClean="0"/>
              <a:t>mail</a:t>
            </a:r>
            <a:r>
              <a:rPr lang="ru-RU" dirty="0" smtClean="0"/>
              <a:t>, сайт, звонок</a:t>
            </a:r>
            <a:endParaRPr lang="en-US" dirty="0" smtClean="0"/>
          </a:p>
          <a:p>
            <a:pPr lvl="0"/>
            <a:r>
              <a:rPr lang="ru-RU" dirty="0" smtClean="0"/>
              <a:t>Вопросы в зависимости от действия клиента + NPS</a:t>
            </a:r>
          </a:p>
        </p:txBody>
      </p:sp>
    </p:spTree>
    <p:extLst>
      <p:ext uri="{BB962C8B-B14F-4D97-AF65-F5344CB8AC3E}">
        <p14:creationId xmlns:p14="http://schemas.microsoft.com/office/powerpoint/2010/main" val="951775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517650" y="1844671"/>
            <a:ext cx="10515600" cy="2852737"/>
          </a:xfrm>
        </p:spPr>
        <p:txBody>
          <a:bodyPr anchor="ctr">
            <a:normAutofit/>
          </a:bodyPr>
          <a:lstStyle>
            <a:lvl1pPr>
              <a:lnSpc>
                <a:spcPts val="5000"/>
              </a:lnSpc>
              <a:defRPr sz="3600" b="1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4736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за внимани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640532" y="3923158"/>
            <a:ext cx="5534968" cy="5008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F6921E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 smtClean="0"/>
              <a:t>Лариса Катран, директор по клиентскому сервису</a:t>
            </a:r>
          </a:p>
        </p:txBody>
      </p:sp>
      <p:sp>
        <p:nvSpPr>
          <p:cNvPr id="10" name="Текст 3"/>
          <p:cNvSpPr>
            <a:spLocks noGrp="1"/>
          </p:cNvSpPr>
          <p:nvPr>
            <p:ph type="body" sz="half" idx="10" hasCustomPrompt="1"/>
          </p:nvPr>
        </p:nvSpPr>
        <p:spPr>
          <a:xfrm>
            <a:off x="2064394" y="4504184"/>
            <a:ext cx="2579043" cy="39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F6921E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 smtClean="0"/>
              <a:t>+7 (915) 110 110 3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half" idx="11" hasCustomPrompt="1"/>
          </p:nvPr>
        </p:nvSpPr>
        <p:spPr>
          <a:xfrm>
            <a:off x="2064394" y="4924429"/>
            <a:ext cx="2579043" cy="39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F6921E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lkatran@esetnod32.ru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343674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1050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36628-3896-4E6C-BDBB-834B5AC07404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F738A-9226-496E-B915-6E25089542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628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9" r:id="rId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Роль клиентского сервиса в бизнесе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Матеев Денис,</a:t>
            </a:r>
          </a:p>
          <a:p>
            <a:r>
              <a:rPr lang="ru-RU" dirty="0" smtClean="0"/>
              <a:t>управляющий директор</a:t>
            </a:r>
            <a:r>
              <a:rPr lang="en-US" dirty="0" smtClean="0"/>
              <a:t> ESET Russia, </a:t>
            </a:r>
          </a:p>
          <a:p>
            <a:r>
              <a:rPr lang="ru-RU" dirty="0" smtClean="0"/>
              <a:t>управляющий директор</a:t>
            </a:r>
            <a:r>
              <a:rPr lang="en-US" dirty="0" smtClean="0"/>
              <a:t> </a:t>
            </a:r>
            <a:r>
              <a:rPr lang="ru-RU" dirty="0" smtClean="0"/>
              <a:t>Служба Добрых Дел</a:t>
            </a:r>
          </a:p>
        </p:txBody>
      </p:sp>
    </p:spTree>
    <p:extLst>
      <p:ext uri="{BB962C8B-B14F-4D97-AF65-F5344CB8AC3E}">
        <p14:creationId xmlns:p14="http://schemas.microsoft.com/office/powerpoint/2010/main" val="161325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1120" y="992238"/>
            <a:ext cx="8494709" cy="1242962"/>
          </a:xfrm>
        </p:spPr>
        <p:txBody>
          <a:bodyPr>
            <a:normAutofit/>
          </a:bodyPr>
          <a:lstStyle/>
          <a:p>
            <a:r>
              <a:rPr lang="ru-RU" dirty="0" smtClean="0"/>
              <a:t>СЕРВИС –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ЧАСТЬ СТРАТЕГИИ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97" b="1667"/>
          <a:stretch/>
        </p:blipFill>
        <p:spPr>
          <a:xfrm>
            <a:off x="1629253" y="1989493"/>
            <a:ext cx="7944820" cy="452608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58" t="18736" r="22776" b="4804"/>
          <a:stretch/>
        </p:blipFill>
        <p:spPr>
          <a:xfrm>
            <a:off x="6737331" y="1"/>
            <a:ext cx="1911177" cy="687251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985" y="0"/>
            <a:ext cx="21764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96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МЫ ДЕЛАЕМ </a:t>
            </a:r>
            <a:br>
              <a:rPr lang="ru-RU" dirty="0" smtClean="0"/>
            </a:br>
            <a:r>
              <a:rPr lang="ru-RU" dirty="0" smtClean="0"/>
              <a:t>В СЕРВИСЕ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91121" y="2217585"/>
            <a:ext cx="7627480" cy="4151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900"/>
              </a:lnSpc>
              <a:buClr>
                <a:srgbClr val="5D509F"/>
              </a:buClr>
              <a:buSzPct val="120000"/>
              <a:buFont typeface="Calibri" panose="020F0502020204030204" pitchFamily="34" charset="0"/>
              <a:buChar char="›"/>
            </a:pPr>
            <a:r>
              <a:rPr lang="ru-RU" dirty="0"/>
              <a:t>СДД: консилиум, </a:t>
            </a:r>
            <a:r>
              <a:rPr lang="ru-RU" dirty="0" err="1"/>
              <a:t>колл-бэк</a:t>
            </a:r>
            <a:r>
              <a:rPr lang="ru-RU" dirty="0"/>
              <a:t>, </a:t>
            </a:r>
            <a:r>
              <a:rPr lang="en-US" dirty="0"/>
              <a:t>data </a:t>
            </a:r>
            <a:r>
              <a:rPr lang="ru-RU" dirty="0" err="1"/>
              <a:t>трэкинг</a:t>
            </a:r>
            <a:r>
              <a:rPr lang="ru-RU" dirty="0"/>
              <a:t>, </a:t>
            </a:r>
            <a:r>
              <a:rPr lang="ru-RU" dirty="0" err="1"/>
              <a:t>мультиканальность</a:t>
            </a:r>
            <a:r>
              <a:rPr lang="ru-RU" dirty="0"/>
              <a:t>, </a:t>
            </a:r>
            <a:r>
              <a:rPr lang="en-US" dirty="0"/>
              <a:t>no-script</a:t>
            </a:r>
          </a:p>
          <a:p>
            <a:pPr marL="285750" indent="-285750">
              <a:lnSpc>
                <a:spcPts val="2900"/>
              </a:lnSpc>
              <a:buClr>
                <a:srgbClr val="5D509F"/>
              </a:buClr>
              <a:buSzPct val="120000"/>
              <a:buFont typeface="Calibri" panose="020F0502020204030204" pitchFamily="34" charset="0"/>
              <a:buChar char="›"/>
            </a:pPr>
            <a:r>
              <a:rPr lang="ru-RU" dirty="0"/>
              <a:t>Обратная связь</a:t>
            </a:r>
          </a:p>
          <a:p>
            <a:pPr marL="285750" indent="-285750">
              <a:lnSpc>
                <a:spcPts val="2900"/>
              </a:lnSpc>
              <a:buClr>
                <a:srgbClr val="5D509F"/>
              </a:buClr>
              <a:buSzPct val="120000"/>
              <a:buFont typeface="Calibri" panose="020F0502020204030204" pitchFamily="34" charset="0"/>
              <a:buChar char="›"/>
            </a:pPr>
            <a:r>
              <a:rPr lang="ru-RU" dirty="0"/>
              <a:t>Замкнутый контур</a:t>
            </a:r>
          </a:p>
          <a:p>
            <a:pPr marL="285750" indent="-285750">
              <a:lnSpc>
                <a:spcPts val="2900"/>
              </a:lnSpc>
              <a:buClr>
                <a:srgbClr val="5D509F"/>
              </a:buClr>
              <a:buSzPct val="120000"/>
              <a:buFont typeface="Calibri" panose="020F0502020204030204" pitchFamily="34" charset="0"/>
              <a:buChar char="›"/>
            </a:pPr>
            <a:r>
              <a:rPr lang="en-US" dirty="0"/>
              <a:t>Usability </a:t>
            </a:r>
            <a:r>
              <a:rPr lang="ru-RU" dirty="0"/>
              <a:t>тестирование, </a:t>
            </a:r>
            <a:r>
              <a:rPr lang="en-US" dirty="0"/>
              <a:t>Mystery Shopping</a:t>
            </a:r>
          </a:p>
          <a:p>
            <a:pPr marL="285750" indent="-285750">
              <a:lnSpc>
                <a:spcPts val="2900"/>
              </a:lnSpc>
              <a:buClr>
                <a:srgbClr val="5D509F"/>
              </a:buClr>
              <a:buSzPct val="120000"/>
              <a:buFont typeface="Calibri" panose="020F0502020204030204" pitchFamily="34" charset="0"/>
              <a:buChar char="›"/>
            </a:pPr>
            <a:r>
              <a:rPr lang="en-US" dirty="0"/>
              <a:t>CJM</a:t>
            </a:r>
          </a:p>
          <a:p>
            <a:pPr marL="285750" indent="-285750">
              <a:lnSpc>
                <a:spcPts val="2900"/>
              </a:lnSpc>
              <a:buClr>
                <a:srgbClr val="5D509F"/>
              </a:buClr>
              <a:buSzPct val="120000"/>
              <a:buFont typeface="Calibri" panose="020F0502020204030204" pitchFamily="34" charset="0"/>
              <a:buChar char="›"/>
            </a:pPr>
            <a:r>
              <a:rPr lang="ru-RU" dirty="0"/>
              <a:t>Обмен опытом</a:t>
            </a:r>
          </a:p>
          <a:p>
            <a:pPr marL="285750" indent="-285750">
              <a:lnSpc>
                <a:spcPts val="2900"/>
              </a:lnSpc>
              <a:buClr>
                <a:srgbClr val="5D509F"/>
              </a:buClr>
              <a:buSzPct val="120000"/>
              <a:buFont typeface="Calibri" panose="020F0502020204030204" pitchFamily="34" charset="0"/>
              <a:buChar char="›"/>
            </a:pPr>
            <a:r>
              <a:rPr lang="ru-RU" dirty="0"/>
              <a:t>Маркетинговые коммуникации</a:t>
            </a:r>
          </a:p>
          <a:p>
            <a:pPr marL="285750" indent="-285750">
              <a:lnSpc>
                <a:spcPts val="2900"/>
              </a:lnSpc>
              <a:buClr>
                <a:srgbClr val="5D509F"/>
              </a:buClr>
              <a:buSzPct val="120000"/>
              <a:buFont typeface="Calibri" panose="020F0502020204030204" pitchFamily="34" charset="0"/>
              <a:buChar char="›"/>
            </a:pPr>
            <a:r>
              <a:rPr lang="ru-RU" dirty="0"/>
              <a:t>Внутренний сервис</a:t>
            </a:r>
          </a:p>
          <a:p>
            <a:pPr marL="285750" indent="-285750">
              <a:lnSpc>
                <a:spcPts val="2900"/>
              </a:lnSpc>
              <a:buClr>
                <a:srgbClr val="5D509F"/>
              </a:buClr>
              <a:buSzPct val="120000"/>
              <a:buFont typeface="Calibri" panose="020F0502020204030204" pitchFamily="34" charset="0"/>
              <a:buChar char="›"/>
            </a:pPr>
            <a:r>
              <a:rPr lang="ru-RU" dirty="0"/>
              <a:t>Развитие </a:t>
            </a:r>
            <a:r>
              <a:rPr lang="ru-RU" dirty="0" err="1"/>
              <a:t>эмпатии</a:t>
            </a:r>
            <a:r>
              <a:rPr lang="ru-RU" dirty="0"/>
              <a:t>, «один день из жизни»</a:t>
            </a:r>
          </a:p>
          <a:p>
            <a:pPr marL="285750" indent="-285750">
              <a:lnSpc>
                <a:spcPts val="2900"/>
              </a:lnSpc>
              <a:buClr>
                <a:srgbClr val="5D509F"/>
              </a:buClr>
              <a:buSzPct val="120000"/>
              <a:buFont typeface="Calibri" panose="020F0502020204030204" pitchFamily="34" charset="0"/>
              <a:buChar char="›"/>
            </a:pPr>
            <a:r>
              <a:rPr lang="ru-RU" dirty="0"/>
              <a:t>Играть. «Сервисные игры»</a:t>
            </a:r>
          </a:p>
          <a:p>
            <a:pPr marL="285750" indent="-285750">
              <a:lnSpc>
                <a:spcPts val="2900"/>
              </a:lnSpc>
              <a:buClr>
                <a:srgbClr val="5D509F"/>
              </a:buClr>
              <a:buSzPct val="120000"/>
              <a:buFont typeface="Calibri" panose="020F0502020204030204" pitchFamily="34" charset="0"/>
              <a:buChar char="›"/>
            </a:pPr>
            <a:r>
              <a:rPr lang="ru-RU" dirty="0"/>
              <a:t>Проекты, «Банк идей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104" y="2168189"/>
            <a:ext cx="3578136" cy="310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46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НОВЫЙ СЕРВИС «ГАРАНТИЯ ЗАЩИТЫ»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86399"/>
            <a:ext cx="12192000" cy="3187982"/>
          </a:xfrm>
          <a:prstGeom prst="rect">
            <a:avLst/>
          </a:prstGeom>
        </p:spPr>
      </p:pic>
      <p:pic>
        <p:nvPicPr>
          <p:cNvPr id="9" name="Picture 2" descr="http://101-fm.ru/wp-content/uploads/2016/10/n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136" y="4332509"/>
            <a:ext cx="5179006" cy="2498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96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НОВЫЙ СЕРВИС «ГАРАНТИЯ ЗАЩИТЫ»</a:t>
            </a:r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478420" y="3459962"/>
            <a:ext cx="7296150" cy="16181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5D509F"/>
              </a:buClr>
              <a:buSzPct val="130000"/>
              <a:buFont typeface="Calibri Light" panose="020F0302020204030204" pitchFamily="34" charset="0"/>
              <a:buChar char="›"/>
            </a:pPr>
            <a:r>
              <a:rPr lang="ru-RU" sz="1800" b="1" dirty="0" smtClean="0">
                <a:latin typeface="+mj-lt"/>
              </a:rPr>
              <a:t>Помощь</a:t>
            </a:r>
            <a:r>
              <a:rPr lang="ru-RU" sz="1800" dirty="0" smtClean="0">
                <a:latin typeface="+mj-lt"/>
              </a:rPr>
              <a:t> по локализации и устранению последствий </a:t>
            </a:r>
            <a:r>
              <a:rPr lang="ru-RU" sz="1800" dirty="0" err="1" smtClean="0">
                <a:latin typeface="+mj-lt"/>
              </a:rPr>
              <a:t>киберинцидента</a:t>
            </a:r>
            <a:endParaRPr lang="ru-RU" sz="1800" dirty="0" smtClean="0">
              <a:latin typeface="+mj-lt"/>
            </a:endParaRPr>
          </a:p>
          <a:p>
            <a:pPr>
              <a:lnSpc>
                <a:spcPct val="100000"/>
              </a:lnSpc>
              <a:buClr>
                <a:srgbClr val="5D509F"/>
              </a:buClr>
              <a:buSzPct val="130000"/>
              <a:buFont typeface="Calibri Light" panose="020F0302020204030204" pitchFamily="34" charset="0"/>
              <a:buChar char="›"/>
            </a:pPr>
            <a:r>
              <a:rPr lang="ru-RU" sz="1800" b="1" dirty="0" smtClean="0">
                <a:latin typeface="+mj-lt"/>
              </a:rPr>
              <a:t>Юридическая экспертиза</a:t>
            </a:r>
          </a:p>
          <a:p>
            <a:pPr>
              <a:lnSpc>
                <a:spcPct val="100000"/>
              </a:lnSpc>
              <a:buClr>
                <a:srgbClr val="5D509F"/>
              </a:buClr>
              <a:buSzPct val="130000"/>
              <a:buFont typeface="Calibri Light" panose="020F0302020204030204" pitchFamily="34" charset="0"/>
              <a:buChar char="›"/>
            </a:pPr>
            <a:r>
              <a:rPr lang="ru-RU" sz="1800" b="1" dirty="0" smtClean="0">
                <a:latin typeface="+mj-lt"/>
              </a:rPr>
              <a:t>Компенсация расходов </a:t>
            </a:r>
            <a:r>
              <a:rPr lang="ru-RU" sz="1800" dirty="0" smtClean="0">
                <a:latin typeface="+mj-lt"/>
              </a:rPr>
              <a:t>или возврат средств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91121" y="2362357"/>
            <a:ext cx="44270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Единственный</a:t>
            </a:r>
            <a:r>
              <a:rPr lang="ru-RU" sz="2000" dirty="0">
                <a:latin typeface="+mj-lt"/>
              </a:rPr>
              <a:t> в России сервис, который </a:t>
            </a:r>
            <a:r>
              <a:rPr lang="ru-RU" sz="2000" dirty="0" smtClean="0">
                <a:latin typeface="+mj-lt"/>
              </a:rPr>
              <a:t>гарантирует надежность </a:t>
            </a:r>
            <a:endParaRPr lang="ru-RU" sz="2000" dirty="0">
              <a:latin typeface="+mj-l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604" y="2048838"/>
            <a:ext cx="2957137" cy="288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37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НЕ ПОЛУЧИЛОСЬ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91121" y="2446185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5D509F"/>
              </a:buClr>
              <a:buSzPct val="120000"/>
              <a:buFont typeface="Calibri" panose="020F0502020204030204" pitchFamily="34" charset="0"/>
              <a:buChar char="›"/>
            </a:pPr>
            <a:r>
              <a:rPr lang="ru-RU" dirty="0"/>
              <a:t>Долго</a:t>
            </a:r>
          </a:p>
          <a:p>
            <a:pPr marL="285750" indent="-285750">
              <a:lnSpc>
                <a:spcPct val="150000"/>
              </a:lnSpc>
              <a:buClr>
                <a:srgbClr val="5D509F"/>
              </a:buClr>
              <a:buSzPct val="120000"/>
              <a:buFont typeface="Calibri" panose="020F0502020204030204" pitchFamily="34" charset="0"/>
              <a:buChar char="›"/>
            </a:pPr>
            <a:r>
              <a:rPr lang="ru-RU" dirty="0" err="1" smtClean="0"/>
              <a:t>Расфокусировка</a:t>
            </a:r>
            <a:r>
              <a:rPr lang="ru-RU" dirty="0" smtClean="0"/>
              <a:t> </a:t>
            </a:r>
            <a:r>
              <a:rPr lang="ru-RU" dirty="0"/>
              <a:t>на первом этапе</a:t>
            </a:r>
          </a:p>
          <a:p>
            <a:pPr marL="285750" indent="-285750">
              <a:lnSpc>
                <a:spcPct val="150000"/>
              </a:lnSpc>
              <a:buClr>
                <a:srgbClr val="5D509F"/>
              </a:buClr>
              <a:buSzPct val="120000"/>
              <a:buFont typeface="Calibri" panose="020F0502020204030204" pitchFamily="34" charset="0"/>
              <a:buChar char="›"/>
            </a:pPr>
            <a:r>
              <a:rPr lang="ru-RU" dirty="0"/>
              <a:t>Сложности с ИТ-системами</a:t>
            </a:r>
          </a:p>
          <a:p>
            <a:pPr marL="285750" indent="-285750">
              <a:lnSpc>
                <a:spcPct val="150000"/>
              </a:lnSpc>
              <a:buClr>
                <a:srgbClr val="5D509F"/>
              </a:buClr>
              <a:buSzPct val="120000"/>
              <a:buFont typeface="Calibri" panose="020F0502020204030204" pitchFamily="34" charset="0"/>
              <a:buChar char="›"/>
            </a:pPr>
            <a:r>
              <a:rPr lang="ru-RU" dirty="0"/>
              <a:t>Не все вовлечены</a:t>
            </a:r>
          </a:p>
          <a:p>
            <a:pPr marL="285750" indent="-285750">
              <a:lnSpc>
                <a:spcPct val="150000"/>
              </a:lnSpc>
              <a:buClr>
                <a:srgbClr val="5D509F"/>
              </a:buClr>
              <a:buSzPct val="120000"/>
              <a:buFont typeface="Calibri" panose="020F0502020204030204" pitchFamily="34" charset="0"/>
              <a:buChar char="›"/>
            </a:pPr>
            <a:r>
              <a:rPr lang="ru-RU" dirty="0"/>
              <a:t>Регионы плохо понимают, что происходит в HQ</a:t>
            </a:r>
          </a:p>
          <a:p>
            <a:pPr marL="285750" indent="-285750">
              <a:lnSpc>
                <a:spcPct val="150000"/>
              </a:lnSpc>
              <a:buClr>
                <a:srgbClr val="5D509F"/>
              </a:buClr>
              <a:buSzPct val="120000"/>
              <a:buFont typeface="Calibri" panose="020F0502020204030204" pitchFamily="34" charset="0"/>
              <a:buChar char="›"/>
            </a:pPr>
            <a:r>
              <a:rPr lang="ru-RU" dirty="0"/>
              <a:t>Отсутствие </a:t>
            </a:r>
            <a:r>
              <a:rPr lang="ru-RU" dirty="0" err="1"/>
              <a:t>бенчмарка</a:t>
            </a:r>
            <a:r>
              <a:rPr lang="ru-RU" dirty="0"/>
              <a:t> на российском рынке </a:t>
            </a:r>
            <a:r>
              <a:rPr lang="ru-RU" dirty="0" smtClean="0"/>
              <a:t>ИТ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483" y="2267316"/>
            <a:ext cx="2443915" cy="286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4153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1120" y="992238"/>
            <a:ext cx="7357045" cy="980400"/>
          </a:xfrm>
        </p:spPr>
        <p:txBody>
          <a:bodyPr/>
          <a:lstStyle/>
          <a:p>
            <a:r>
              <a:rPr lang="ru-RU" dirty="0" smtClean="0"/>
              <a:t>КЛИЕНТ </a:t>
            </a:r>
            <a:br>
              <a:rPr lang="ru-RU" dirty="0" smtClean="0"/>
            </a:br>
            <a:r>
              <a:rPr lang="ru-RU" dirty="0" smtClean="0"/>
              <a:t>В ЦЕНТРЕ ВНИМАНИЯ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606971" y="228054"/>
            <a:ext cx="3535348" cy="9334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796" y="429712"/>
            <a:ext cx="2092595" cy="1542926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1491120" y="2614290"/>
            <a:ext cx="9871975" cy="3494488"/>
            <a:chOff x="1618170" y="2491759"/>
            <a:chExt cx="7531740" cy="2666090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8170" y="2491759"/>
              <a:ext cx="1734118" cy="2666090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7130" y="2491759"/>
              <a:ext cx="1735559" cy="2666090"/>
            </a:xfrm>
            <a:prstGeom prst="rect">
              <a:avLst/>
            </a:prstGeom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7531" y="2491759"/>
              <a:ext cx="1735559" cy="2666090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3950" y="2491759"/>
              <a:ext cx="1735559" cy="2666090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4351" y="2491759"/>
              <a:ext cx="1735559" cy="2666090"/>
            </a:xfrm>
            <a:prstGeom prst="rect">
              <a:avLst/>
            </a:prstGeom>
          </p:spPr>
        </p:pic>
      </p:grpSp>
      <p:grpSp>
        <p:nvGrpSpPr>
          <p:cNvPr id="15" name="Группа 14"/>
          <p:cNvGrpSpPr/>
          <p:nvPr/>
        </p:nvGrpSpPr>
        <p:grpSpPr>
          <a:xfrm>
            <a:off x="1610753" y="1935233"/>
            <a:ext cx="9688468" cy="4386770"/>
            <a:chOff x="2036533" y="2059209"/>
            <a:chExt cx="9688468" cy="4386770"/>
          </a:xfrm>
        </p:grpSpPr>
        <p:pic>
          <p:nvPicPr>
            <p:cNvPr id="16" name="Picture 2" descr="https://scontent-arn2-1.xx.fbcdn.net/hphotos-xpt1/t31.0-8/12465768_1072070042837784_787985282871356591_o.jpg"/>
            <p:cNvPicPr>
              <a:picLocks noChangeAspect="1" noChangeArrowheads="1"/>
            </p:cNvPicPr>
            <p:nvPr/>
          </p:nvPicPr>
          <p:blipFill rotWithShape="1">
            <a:blip r:embed="rId8" cstate="print"/>
            <a:srcRect l="14294" r="12341"/>
            <a:stretch/>
          </p:blipFill>
          <p:spPr bwMode="auto">
            <a:xfrm>
              <a:off x="8695039" y="2736822"/>
              <a:ext cx="2383962" cy="3249425"/>
            </a:xfrm>
            <a:prstGeom prst="rect">
              <a:avLst/>
            </a:prstGeom>
            <a:noFill/>
          </p:spPr>
        </p:pic>
        <p:pic>
          <p:nvPicPr>
            <p:cNvPr id="20" name="Picture 5"/>
            <p:cNvPicPr>
              <a:picLocks noChangeAspect="1" noChangeArrowheads="1"/>
            </p:cNvPicPr>
            <p:nvPr/>
          </p:nvPicPr>
          <p:blipFill rotWithShape="1">
            <a:blip r:embed="rId9" cstate="print"/>
            <a:srcRect l="22936" t="15834" r="25316" b="21867"/>
            <a:stretch/>
          </p:blipFill>
          <p:spPr bwMode="auto">
            <a:xfrm>
              <a:off x="2036533" y="2059209"/>
              <a:ext cx="6266218" cy="4225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31" r="8071" b="4395"/>
            <a:stretch/>
          </p:blipFill>
          <p:spPr>
            <a:xfrm>
              <a:off x="10374645" y="5157849"/>
              <a:ext cx="1350356" cy="12881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491040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1121" y="992238"/>
            <a:ext cx="5214480" cy="980400"/>
          </a:xfrm>
        </p:spPr>
        <p:txBody>
          <a:bodyPr/>
          <a:lstStyle/>
          <a:p>
            <a:r>
              <a:rPr lang="ru-RU" dirty="0" smtClean="0"/>
              <a:t>ЧЕМ МЫ МОЖЕМ БЫТЬ ПОЛЕЗНЫ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91121" y="2916085"/>
            <a:ext cx="6096000" cy="129586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5D509F"/>
              </a:buClr>
              <a:buSzPct val="120000"/>
              <a:buFont typeface="Calibri" panose="020F0502020204030204" pitchFamily="34" charset="0"/>
              <a:buChar char="›"/>
            </a:pPr>
            <a:r>
              <a:rPr lang="ru-RU" dirty="0" smtClean="0"/>
              <a:t>Сервисная стратегия в ИТ</a:t>
            </a:r>
          </a:p>
          <a:p>
            <a:pPr marL="285750" indent="-285750">
              <a:lnSpc>
                <a:spcPct val="150000"/>
              </a:lnSpc>
              <a:buClr>
                <a:srgbClr val="5D509F"/>
              </a:buClr>
              <a:buSzPct val="120000"/>
              <a:buFont typeface="Calibri" panose="020F0502020204030204" pitchFamily="34" charset="0"/>
              <a:buChar char="›"/>
            </a:pPr>
            <a:r>
              <a:rPr lang="en-US" dirty="0" smtClean="0"/>
              <a:t>HR </a:t>
            </a:r>
            <a:r>
              <a:rPr lang="ru-RU" dirty="0" smtClean="0"/>
              <a:t>стратегия, поддерживающая сервисную философию</a:t>
            </a:r>
          </a:p>
          <a:p>
            <a:pPr marL="285750" indent="-285750">
              <a:lnSpc>
                <a:spcPct val="150000"/>
              </a:lnSpc>
              <a:buClr>
                <a:srgbClr val="5D509F"/>
              </a:buClr>
              <a:buSzPct val="120000"/>
              <a:buFont typeface="Calibri" panose="020F0502020204030204" pitchFamily="34" charset="0"/>
              <a:buChar char="›"/>
            </a:pPr>
            <a:r>
              <a:rPr lang="ru-RU" dirty="0" smtClean="0"/>
              <a:t>Систематизация </a:t>
            </a:r>
            <a:r>
              <a:rPr lang="en-US" dirty="0" smtClean="0"/>
              <a:t>wow-</a:t>
            </a:r>
            <a:r>
              <a:rPr lang="ru-RU" dirty="0" smtClean="0"/>
              <a:t>эффектов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56"/>
          <a:stretch/>
        </p:blipFill>
        <p:spPr>
          <a:xfrm>
            <a:off x="8515887" y="2458885"/>
            <a:ext cx="2571213" cy="237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5823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1120" y="992238"/>
            <a:ext cx="7995780" cy="773062"/>
          </a:xfrm>
        </p:spPr>
        <p:txBody>
          <a:bodyPr/>
          <a:lstStyle/>
          <a:p>
            <a:r>
              <a:rPr lang="ru-RU" dirty="0" smtClean="0"/>
              <a:t>ПРОБЛЕМА ПОСЛЕДНЕЙ МИЛИ</a:t>
            </a:r>
            <a:endParaRPr lang="ru-RU" dirty="0"/>
          </a:p>
        </p:txBody>
      </p:sp>
      <p:pic>
        <p:nvPicPr>
          <p:cNvPr id="1026" name="Picture 2" descr="ÐÐ°ÑÑÐ¸Ð½ÐºÐ¸ Ð¿Ð¾ Ð·Ð°Ð¿ÑÐ¾ÑÑ Ð¿Ð»Ð¾ÑÐ°Ñ Ð´Ð¾ÑÑÐ°Ð²ÐºÐ° ÐºÑÑÑÐµÑ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7" b="574"/>
          <a:stretch/>
        </p:blipFill>
        <p:spPr bwMode="auto">
          <a:xfrm>
            <a:off x="1541920" y="1752600"/>
            <a:ext cx="9191798" cy="477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8806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870" y="1747334"/>
            <a:ext cx="3758212" cy="411899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1120" y="992238"/>
            <a:ext cx="3314093" cy="1479654"/>
          </a:xfrm>
        </p:spPr>
        <p:txBody>
          <a:bodyPr>
            <a:normAutofit/>
          </a:bodyPr>
          <a:lstStyle/>
          <a:p>
            <a:r>
              <a:rPr lang="ru-RU" dirty="0" smtClean="0"/>
              <a:t>СЕРВИС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В КАНАЛЕ</a:t>
            </a:r>
            <a:endParaRPr lang="ru-RU" dirty="0"/>
          </a:p>
        </p:txBody>
      </p:sp>
      <p:grpSp>
        <p:nvGrpSpPr>
          <p:cNvPr id="28" name="Группа 27"/>
          <p:cNvGrpSpPr/>
          <p:nvPr/>
        </p:nvGrpSpPr>
        <p:grpSpPr>
          <a:xfrm>
            <a:off x="4805213" y="3009830"/>
            <a:ext cx="2757603" cy="1560187"/>
            <a:chOff x="4373222" y="2894243"/>
            <a:chExt cx="3033363" cy="1716209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4373222" y="3964122"/>
              <a:ext cx="3033363" cy="646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Clr>
                  <a:srgbClr val="08B2BF"/>
                </a:buClr>
                <a:buSzPct val="130000"/>
              </a:pPr>
              <a:r>
                <a:rPr lang="ru-RU" sz="3200" b="1" dirty="0" smtClean="0">
                  <a:solidFill>
                    <a:srgbClr val="5D509F"/>
                  </a:solidFill>
                </a:rPr>
                <a:t>Продать</a:t>
              </a:r>
              <a:endParaRPr lang="ru-RU" sz="3600" b="1" dirty="0">
                <a:solidFill>
                  <a:srgbClr val="5D509F"/>
                </a:solidFill>
              </a:endParaRPr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2103" y="2894243"/>
              <a:ext cx="1036458" cy="1283136"/>
            </a:xfrm>
            <a:prstGeom prst="rect">
              <a:avLst/>
            </a:prstGeom>
          </p:spPr>
        </p:pic>
      </p:grpSp>
      <p:grpSp>
        <p:nvGrpSpPr>
          <p:cNvPr id="41" name="Группа 40"/>
          <p:cNvGrpSpPr/>
          <p:nvPr/>
        </p:nvGrpSpPr>
        <p:grpSpPr>
          <a:xfrm>
            <a:off x="7880823" y="2232317"/>
            <a:ext cx="2792064" cy="1389775"/>
            <a:chOff x="7817323" y="2232317"/>
            <a:chExt cx="2792064" cy="1389775"/>
          </a:xfrm>
        </p:grpSpPr>
        <p:sp>
          <p:nvSpPr>
            <p:cNvPr id="5" name="Текст 2"/>
            <p:cNvSpPr txBox="1">
              <a:spLocks/>
            </p:cNvSpPr>
            <p:nvPr/>
          </p:nvSpPr>
          <p:spPr>
            <a:xfrm>
              <a:off x="7871527" y="3092235"/>
              <a:ext cx="2737860" cy="529857"/>
            </a:xfrm>
            <a:prstGeom prst="rect">
              <a:avLst/>
            </a:prstGeom>
          </p:spPr>
          <p:txBody>
            <a:bodyPr/>
            <a:lstStyle>
              <a:lvl1pPr marL="0" marR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2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70000"/>
                </a:lnSpc>
                <a:buClr>
                  <a:srgbClr val="08B2BF"/>
                </a:buClr>
                <a:buSzPct val="130000"/>
              </a:pPr>
              <a:r>
                <a:rPr lang="ru-RU" dirty="0" smtClean="0"/>
                <a:t>Помочь, </a:t>
              </a:r>
              <a:br>
                <a:rPr lang="ru-RU" dirty="0" smtClean="0"/>
              </a:br>
              <a:r>
                <a:rPr lang="ru-RU" dirty="0" smtClean="0"/>
                <a:t>проконсультировать</a:t>
              </a:r>
              <a:endParaRPr lang="ru-RU" dirty="0"/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817323" y="2232317"/>
              <a:ext cx="760667" cy="862089"/>
            </a:xfrm>
            <a:prstGeom prst="rect">
              <a:avLst/>
            </a:prstGeom>
          </p:spPr>
        </p:pic>
      </p:grpSp>
      <p:grpSp>
        <p:nvGrpSpPr>
          <p:cNvPr id="45" name="Группа 44"/>
          <p:cNvGrpSpPr/>
          <p:nvPr/>
        </p:nvGrpSpPr>
        <p:grpSpPr>
          <a:xfrm>
            <a:off x="1805050" y="2302269"/>
            <a:ext cx="2652963" cy="1278616"/>
            <a:chOff x="1805050" y="2327669"/>
            <a:chExt cx="2652963" cy="1278616"/>
          </a:xfrm>
        </p:grpSpPr>
        <p:sp>
          <p:nvSpPr>
            <p:cNvPr id="21" name="Текст 2"/>
            <p:cNvSpPr txBox="1">
              <a:spLocks/>
            </p:cNvSpPr>
            <p:nvPr/>
          </p:nvSpPr>
          <p:spPr>
            <a:xfrm>
              <a:off x="1805050" y="3092235"/>
              <a:ext cx="2541436" cy="514050"/>
            </a:xfrm>
            <a:prstGeom prst="rect">
              <a:avLst/>
            </a:prstGeom>
          </p:spPr>
          <p:txBody>
            <a:bodyPr/>
            <a:lstStyle>
              <a:lvl1pPr marL="0" marR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2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86000"/>
                </a:lnSpc>
                <a:buClr>
                  <a:srgbClr val="08B2BF"/>
                </a:buClr>
                <a:buSzPct val="130000"/>
              </a:pPr>
              <a:r>
                <a:rPr lang="ru-RU" dirty="0" smtClean="0"/>
                <a:t>Поинтересоваться</a:t>
              </a:r>
              <a:endParaRPr lang="ru-RU" dirty="0"/>
            </a:p>
          </p:txBody>
        </p:sp>
        <p:pic>
          <p:nvPicPr>
            <p:cNvPr id="33" name="Рисунок 32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674295" y="2327669"/>
              <a:ext cx="783718" cy="783718"/>
            </a:xfrm>
            <a:prstGeom prst="rect">
              <a:avLst/>
            </a:prstGeom>
          </p:spPr>
        </p:pic>
      </p:grpSp>
      <p:grpSp>
        <p:nvGrpSpPr>
          <p:cNvPr id="40" name="Группа 39"/>
          <p:cNvGrpSpPr/>
          <p:nvPr/>
        </p:nvGrpSpPr>
        <p:grpSpPr>
          <a:xfrm>
            <a:off x="5102791" y="777535"/>
            <a:ext cx="2498036" cy="1128623"/>
            <a:chOff x="5102791" y="777535"/>
            <a:chExt cx="2498036" cy="1128623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5102791" y="1506048"/>
              <a:ext cx="249803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8B2BF"/>
                </a:buClr>
                <a:buSzPct val="130000"/>
              </a:pPr>
              <a:r>
                <a:rPr lang="ru-RU" sz="2000" dirty="0"/>
                <a:t>Проинформировать</a:t>
              </a:r>
            </a:p>
          </p:txBody>
        </p:sp>
        <p:pic>
          <p:nvPicPr>
            <p:cNvPr id="34" name="Рисунок 33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745970" y="777535"/>
              <a:ext cx="811378" cy="950833"/>
            </a:xfrm>
            <a:prstGeom prst="rect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5295092" y="5689141"/>
            <a:ext cx="2418343" cy="1272728"/>
            <a:chOff x="5295092" y="5663741"/>
            <a:chExt cx="2418343" cy="1272728"/>
          </a:xfrm>
        </p:grpSpPr>
        <p:sp>
          <p:nvSpPr>
            <p:cNvPr id="6" name="Текст 2"/>
            <p:cNvSpPr txBox="1">
              <a:spLocks/>
            </p:cNvSpPr>
            <p:nvPr/>
          </p:nvSpPr>
          <p:spPr>
            <a:xfrm>
              <a:off x="5295092" y="6382242"/>
              <a:ext cx="2418343" cy="554227"/>
            </a:xfrm>
            <a:prstGeom prst="rect">
              <a:avLst/>
            </a:prstGeom>
          </p:spPr>
          <p:txBody>
            <a:bodyPr/>
            <a:lstStyle>
              <a:lvl1pPr marL="0" marR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2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rgbClr val="08B2BF"/>
                </a:buClr>
                <a:buSzPct val="130000"/>
              </a:pPr>
              <a:r>
                <a:rPr lang="ru-RU" dirty="0" smtClean="0"/>
                <a:t>Поблагодарить</a:t>
              </a:r>
              <a:endParaRPr lang="ru-RU" dirty="0"/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751711" y="5663741"/>
              <a:ext cx="794897" cy="892517"/>
            </a:xfrm>
            <a:prstGeom prst="rect">
              <a:avLst/>
            </a:prstGeom>
          </p:spPr>
        </p:pic>
      </p:grpSp>
      <p:grpSp>
        <p:nvGrpSpPr>
          <p:cNvPr id="43" name="Группа 42"/>
          <p:cNvGrpSpPr/>
          <p:nvPr/>
        </p:nvGrpSpPr>
        <p:grpSpPr>
          <a:xfrm>
            <a:off x="2131966" y="4423256"/>
            <a:ext cx="2260895" cy="1189558"/>
            <a:chOff x="2170066" y="4512156"/>
            <a:chExt cx="2260895" cy="1189558"/>
          </a:xfrm>
        </p:grpSpPr>
        <p:sp>
          <p:nvSpPr>
            <p:cNvPr id="14" name="Текст 2"/>
            <p:cNvSpPr txBox="1">
              <a:spLocks/>
            </p:cNvSpPr>
            <p:nvPr/>
          </p:nvSpPr>
          <p:spPr>
            <a:xfrm>
              <a:off x="2170066" y="5232574"/>
              <a:ext cx="2237383" cy="469140"/>
            </a:xfrm>
            <a:prstGeom prst="rect">
              <a:avLst/>
            </a:prstGeom>
          </p:spPr>
          <p:txBody>
            <a:bodyPr/>
            <a:lstStyle>
              <a:lvl1pPr marL="0" marR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2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buClr>
                  <a:srgbClr val="08B2BF"/>
                </a:buClr>
                <a:buSzPct val="130000"/>
              </a:pPr>
              <a:r>
                <a:rPr lang="ru-RU" dirty="0" smtClean="0"/>
                <a:t>Внедрить</a:t>
              </a:r>
              <a:endParaRPr lang="ru-RU" dirty="0"/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693345" y="4512156"/>
              <a:ext cx="737616" cy="806769"/>
            </a:xfrm>
            <a:prstGeom prst="rect">
              <a:avLst/>
            </a:prstGeom>
          </p:spPr>
        </p:pic>
      </p:grpSp>
      <p:grpSp>
        <p:nvGrpSpPr>
          <p:cNvPr id="42" name="Группа 41"/>
          <p:cNvGrpSpPr/>
          <p:nvPr/>
        </p:nvGrpSpPr>
        <p:grpSpPr>
          <a:xfrm>
            <a:off x="7644888" y="4538316"/>
            <a:ext cx="2619617" cy="1327796"/>
            <a:chOff x="7581388" y="4512916"/>
            <a:chExt cx="2619617" cy="1327796"/>
          </a:xfrm>
        </p:grpSpPr>
        <p:sp>
          <p:nvSpPr>
            <p:cNvPr id="20" name="Текст 2"/>
            <p:cNvSpPr txBox="1">
              <a:spLocks/>
            </p:cNvSpPr>
            <p:nvPr/>
          </p:nvSpPr>
          <p:spPr>
            <a:xfrm>
              <a:off x="7769698" y="5232574"/>
              <a:ext cx="2431307" cy="608138"/>
            </a:xfrm>
            <a:prstGeom prst="rect">
              <a:avLst/>
            </a:prstGeom>
          </p:spPr>
          <p:txBody>
            <a:bodyPr/>
            <a:lstStyle>
              <a:lvl1pPr marL="0" marR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2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rgbClr val="08B2BF"/>
                </a:buClr>
                <a:buSzPct val="130000"/>
              </a:pPr>
              <a:r>
                <a:rPr lang="ru-RU" dirty="0" smtClean="0"/>
                <a:t>Интегрировать</a:t>
              </a:r>
              <a:endParaRPr lang="ru-RU" dirty="0"/>
            </a:p>
          </p:txBody>
        </p:sp>
        <p:pic>
          <p:nvPicPr>
            <p:cNvPr id="39" name="Рисунок 38"/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581388" y="4512916"/>
              <a:ext cx="988867" cy="8240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0748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1120" y="992238"/>
            <a:ext cx="8809327" cy="980400"/>
          </a:xfrm>
        </p:spPr>
        <p:txBody>
          <a:bodyPr/>
          <a:lstStyle/>
          <a:p>
            <a:r>
              <a:rPr lang="ru-RU" dirty="0" smtClean="0"/>
              <a:t>РЕЗУЛЬТАТЫ ДЛЯ БИЗНЕСА </a:t>
            </a:r>
            <a:r>
              <a:rPr lang="en-US" dirty="0" smtClean="0"/>
              <a:t>ESET</a:t>
            </a:r>
            <a:r>
              <a:rPr lang="ru-RU" dirty="0" smtClean="0"/>
              <a:t> 2016-2018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91120" y="2448394"/>
            <a:ext cx="38936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Процент продлений</a:t>
            </a:r>
            <a:r>
              <a:rPr lang="en-US" sz="2000" b="1" dirty="0" smtClean="0"/>
              <a:t> </a:t>
            </a:r>
            <a:endParaRPr lang="ru-RU" sz="2000" b="1" dirty="0" smtClean="0"/>
          </a:p>
          <a:p>
            <a:pPr marL="742950" lvl="1" indent="-285750">
              <a:buClr>
                <a:srgbClr val="5D509F"/>
              </a:buClr>
              <a:buSzPct val="120000"/>
              <a:buFont typeface="Calibri" panose="020F0502020204030204" pitchFamily="34" charset="0"/>
              <a:buChar char="›"/>
            </a:pPr>
            <a:r>
              <a:rPr lang="en-US" dirty="0" smtClean="0"/>
              <a:t>73%</a:t>
            </a:r>
            <a:r>
              <a:rPr lang="ru-RU" dirty="0" smtClean="0"/>
              <a:t> </a:t>
            </a:r>
            <a:r>
              <a:rPr lang="en-US" dirty="0" smtClean="0"/>
              <a:t>-&gt; 76% </a:t>
            </a:r>
            <a:r>
              <a:rPr lang="ru-RU" dirty="0" err="1" smtClean="0"/>
              <a:t>Корпоратив</a:t>
            </a:r>
            <a:r>
              <a:rPr lang="ru-RU" dirty="0" smtClean="0"/>
              <a:t>, </a:t>
            </a:r>
          </a:p>
          <a:p>
            <a:pPr marL="742950" lvl="1" indent="-285750">
              <a:buClr>
                <a:srgbClr val="5D509F"/>
              </a:buClr>
              <a:buSzPct val="120000"/>
              <a:buFont typeface="Calibri" panose="020F0502020204030204" pitchFamily="34" charset="0"/>
              <a:buChar char="›"/>
            </a:pPr>
            <a:r>
              <a:rPr lang="ru-RU" dirty="0" smtClean="0"/>
              <a:t>56% -</a:t>
            </a:r>
            <a:r>
              <a:rPr lang="en-US" dirty="0" smtClean="0"/>
              <a:t>&gt;</a:t>
            </a:r>
            <a:r>
              <a:rPr lang="ru-RU" dirty="0" smtClean="0"/>
              <a:t> 52%</a:t>
            </a:r>
            <a:r>
              <a:rPr lang="en-US" dirty="0" smtClean="0"/>
              <a:t> </a:t>
            </a:r>
            <a:r>
              <a:rPr lang="ru-RU" dirty="0" smtClean="0"/>
              <a:t>Розница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 smtClean="0"/>
          </a:p>
          <a:p>
            <a:r>
              <a:rPr lang="ru-RU" sz="2000" b="1" dirty="0" smtClean="0"/>
              <a:t>Средний Чек </a:t>
            </a:r>
          </a:p>
          <a:p>
            <a:pPr marL="742950" lvl="1" indent="-285750">
              <a:buClr>
                <a:srgbClr val="5D509F"/>
              </a:buClr>
              <a:buSzPct val="120000"/>
              <a:buFont typeface="Calibri" panose="020F0502020204030204" pitchFamily="34" charset="0"/>
              <a:buChar char="›"/>
            </a:pPr>
            <a:r>
              <a:rPr lang="ru-RU" dirty="0" smtClean="0"/>
              <a:t>Розница +19%, </a:t>
            </a:r>
          </a:p>
          <a:p>
            <a:pPr marL="742950" lvl="1" indent="-285750">
              <a:buClr>
                <a:srgbClr val="5D509F"/>
              </a:buClr>
              <a:buSzPct val="120000"/>
              <a:buFont typeface="Calibri" panose="020F0502020204030204" pitchFamily="34" charset="0"/>
              <a:buChar char="›"/>
            </a:pPr>
            <a:r>
              <a:rPr lang="ru-RU" dirty="0" err="1" smtClean="0"/>
              <a:t>Корпоратив</a:t>
            </a:r>
            <a:r>
              <a:rPr lang="ru-RU" dirty="0" smtClean="0"/>
              <a:t> +33%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 smtClean="0"/>
          </a:p>
          <a:p>
            <a:r>
              <a:rPr lang="ru-RU" sz="2000" b="1" dirty="0" smtClean="0"/>
              <a:t>Доля компании на рынке</a:t>
            </a:r>
          </a:p>
          <a:p>
            <a:pPr marL="742950" lvl="1" indent="-285750">
              <a:buClr>
                <a:srgbClr val="5D509F"/>
              </a:buClr>
              <a:buSzPct val="120000"/>
              <a:buFont typeface="Calibri" panose="020F0502020204030204" pitchFamily="34" charset="0"/>
              <a:buChar char="›"/>
            </a:pPr>
            <a:r>
              <a:rPr lang="ru-RU" dirty="0" smtClean="0"/>
              <a:t>розница – 30 -</a:t>
            </a:r>
            <a:r>
              <a:rPr lang="en-US" dirty="0"/>
              <a:t>&gt;</a:t>
            </a:r>
            <a:r>
              <a:rPr lang="ru-RU" dirty="0" smtClean="0"/>
              <a:t> 33%</a:t>
            </a:r>
            <a:r>
              <a:rPr lang="en-US" dirty="0" smtClean="0"/>
              <a:t>, </a:t>
            </a:r>
            <a:endParaRPr lang="ru-RU" dirty="0" smtClean="0"/>
          </a:p>
          <a:p>
            <a:pPr marL="742950" lvl="1" indent="-285750">
              <a:buClr>
                <a:srgbClr val="5D509F"/>
              </a:buClr>
              <a:buSzPct val="120000"/>
              <a:buFont typeface="Calibri" panose="020F0502020204030204" pitchFamily="34" charset="0"/>
              <a:buChar char="›"/>
            </a:pPr>
            <a:r>
              <a:rPr lang="ru-RU" dirty="0" err="1" smtClean="0"/>
              <a:t>корп</a:t>
            </a:r>
            <a:r>
              <a:rPr lang="ru-RU" dirty="0" smtClean="0"/>
              <a:t> 25% - </a:t>
            </a:r>
            <a:r>
              <a:rPr lang="en-US" dirty="0" smtClean="0"/>
              <a:t>flat</a:t>
            </a:r>
            <a:r>
              <a:rPr lang="ru-RU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414" y="2297030"/>
            <a:ext cx="2957138" cy="314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98202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1120" y="992238"/>
            <a:ext cx="6490830" cy="579387"/>
          </a:xfrm>
        </p:spPr>
        <p:txBody>
          <a:bodyPr/>
          <a:lstStyle/>
          <a:p>
            <a:r>
              <a:rPr lang="ru-RU" dirty="0" smtClean="0"/>
              <a:t>ЗАЧЕМ НУЖЕН СЕРВИС</a:t>
            </a:r>
            <a:endParaRPr lang="ru-RU" dirty="0"/>
          </a:p>
        </p:txBody>
      </p:sp>
      <p:sp>
        <p:nvSpPr>
          <p:cNvPr id="5" name="Текст 2"/>
          <p:cNvSpPr>
            <a:spLocks noGrp="1"/>
          </p:cNvSpPr>
          <p:nvPr>
            <p:ph type="body" sz="half" idx="2"/>
          </p:nvPr>
        </p:nvSpPr>
        <p:spPr>
          <a:xfrm>
            <a:off x="1411280" y="4095108"/>
            <a:ext cx="2458580" cy="67310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2000" dirty="0" smtClean="0">
                <a:latin typeface="+mn-lt"/>
              </a:rPr>
              <a:t>Продления, </a:t>
            </a:r>
            <a:r>
              <a:rPr lang="en-US" sz="2000" dirty="0" smtClean="0">
                <a:latin typeface="+mn-lt"/>
              </a:rPr>
              <a:t/>
            </a:r>
            <a:br>
              <a:rPr lang="en-US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>возврат клиентов</a:t>
            </a:r>
          </a:p>
          <a:p>
            <a:pPr marL="285750" indent="-285750" algn="ctr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ru-RU" sz="2000" dirty="0" smtClean="0">
              <a:latin typeface="+mn-lt"/>
            </a:endParaRPr>
          </a:p>
          <a:p>
            <a:pPr marL="285750" indent="-285750" algn="ctr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ru-RU" sz="2000" dirty="0" smtClean="0"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76183" y="4095108"/>
            <a:ext cx="6714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/>
              <a:t>Рост</a:t>
            </a:r>
            <a:endParaRPr lang="en-US" sz="2000" dirty="0"/>
          </a:p>
          <a:p>
            <a:pPr algn="ctr"/>
            <a:r>
              <a:rPr lang="ru-RU" sz="2000" dirty="0" smtClean="0"/>
              <a:t>чека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633684" y="4095108"/>
            <a:ext cx="18518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/>
              <a:t>Меньше </a:t>
            </a:r>
            <a:r>
              <a:rPr lang="ru-RU" sz="2000" dirty="0" smtClean="0"/>
              <a:t>затрат</a:t>
            </a:r>
            <a:endParaRPr lang="en-US" sz="2000" dirty="0" smtClean="0"/>
          </a:p>
          <a:p>
            <a:pPr algn="ctr"/>
            <a:r>
              <a:rPr lang="ru-RU" sz="2000" dirty="0" smtClean="0"/>
              <a:t>на </a:t>
            </a:r>
            <a:r>
              <a:rPr lang="ru-RU" sz="2000" dirty="0"/>
              <a:t>маркетинг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597541" y="4095108"/>
            <a:ext cx="9428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/>
              <a:t>Новый</a:t>
            </a:r>
            <a:endParaRPr lang="en-US" sz="2000" dirty="0"/>
          </a:p>
          <a:p>
            <a:pPr algn="ctr"/>
            <a:r>
              <a:rPr lang="ru-RU" sz="2000" dirty="0" smtClean="0"/>
              <a:t>бизнес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370" y="2345661"/>
            <a:ext cx="1517479" cy="160549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245" y="2630623"/>
            <a:ext cx="1517479" cy="141429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309" y="2615591"/>
            <a:ext cx="1379526" cy="123053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027" y="2637814"/>
            <a:ext cx="1254115" cy="1206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1011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648700" y="330200"/>
            <a:ext cx="3165717" cy="5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1120" y="992238"/>
            <a:ext cx="8809327" cy="980400"/>
          </a:xfrm>
        </p:spPr>
        <p:txBody>
          <a:bodyPr/>
          <a:lstStyle/>
          <a:p>
            <a:r>
              <a:rPr lang="ru-RU" dirty="0" smtClean="0"/>
              <a:t>СЕРВИС КАК ФУНДАМЕНТ</a:t>
            </a:r>
            <a:br>
              <a:rPr lang="ru-RU" dirty="0" smtClean="0"/>
            </a:br>
            <a:r>
              <a:rPr lang="ru-RU" dirty="0" smtClean="0"/>
              <a:t>НОВОГО БИЗНЕСА</a:t>
            </a:r>
            <a:endParaRPr lang="ru-RU" dirty="0"/>
          </a:p>
        </p:txBody>
      </p:sp>
      <p:sp>
        <p:nvSpPr>
          <p:cNvPr id="8" name="Подзаголовок 2"/>
          <p:cNvSpPr>
            <a:spLocks noGrp="1"/>
          </p:cNvSpPr>
          <p:nvPr/>
        </p:nvSpPr>
        <p:spPr>
          <a:xfrm>
            <a:off x="1491120" y="2445185"/>
            <a:ext cx="6357480" cy="1610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b="1" dirty="0">
                <a:solidFill>
                  <a:srgbClr val="0070C0"/>
                </a:solidFill>
              </a:rPr>
              <a:t>Служба добрых дел </a:t>
            </a:r>
            <a:r>
              <a:rPr lang="ru-RU" sz="2000" dirty="0">
                <a:solidFill>
                  <a:schemeClr val="tx1"/>
                </a:solidFill>
              </a:rPr>
              <a:t>– новое 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позиционирование </a:t>
            </a:r>
            <a:r>
              <a:rPr lang="ru-RU" sz="2000" dirty="0">
                <a:solidFill>
                  <a:schemeClr val="tx1"/>
                </a:solidFill>
              </a:rPr>
              <a:t>техподдержки</a:t>
            </a:r>
            <a:r>
              <a:rPr lang="ru-RU" sz="2000" dirty="0" smtClean="0">
                <a:solidFill>
                  <a:schemeClr val="tx1"/>
                </a:solidFill>
              </a:rPr>
              <a:t>:</a:t>
            </a:r>
            <a:endParaRPr lang="ru-RU" sz="1600" dirty="0">
              <a:solidFill>
                <a:schemeClr val="tx1"/>
              </a:solidFill>
            </a:endParaRPr>
          </a:p>
          <a:p>
            <a:pPr marL="285750" indent="-285750" algn="l">
              <a:buClr>
                <a:srgbClr val="317CC1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новые </a:t>
            </a:r>
            <a:r>
              <a:rPr lang="ru-RU" sz="1600" b="1" dirty="0">
                <a:solidFill>
                  <a:srgbClr val="0070C0"/>
                </a:solidFill>
              </a:rPr>
              <a:t>проблемы и задачи </a:t>
            </a:r>
            <a:r>
              <a:rPr lang="ru-RU" sz="1600" dirty="0">
                <a:solidFill>
                  <a:schemeClr val="tx1"/>
                </a:solidFill>
              </a:rPr>
              <a:t>от клиентов</a:t>
            </a:r>
          </a:p>
          <a:p>
            <a:pPr marL="285750" indent="-285750" algn="l">
              <a:buClr>
                <a:srgbClr val="317CC1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потребность в </a:t>
            </a:r>
            <a:r>
              <a:rPr lang="ru-RU" sz="1600" b="1" dirty="0">
                <a:solidFill>
                  <a:srgbClr val="0070C0"/>
                </a:solidFill>
              </a:rPr>
              <a:t>новых услугах и сервисах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466038" y="4142180"/>
            <a:ext cx="6992161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70C0"/>
                </a:solidFill>
              </a:rPr>
              <a:t>1 этап: </a:t>
            </a:r>
            <a:r>
              <a:rPr lang="ru-RU" dirty="0"/>
              <a:t>расширенная техподдержка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70C0"/>
                </a:solidFill>
              </a:rPr>
              <a:t>2 этап: </a:t>
            </a:r>
            <a:r>
              <a:rPr lang="ru-RU" dirty="0"/>
              <a:t>компьютерная помощь (выездная и удаленная)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7848600" y="-1"/>
            <a:ext cx="4356100" cy="6841391"/>
            <a:chOff x="7848600" y="-1"/>
            <a:chExt cx="4356100" cy="6841391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8" t="18628" r="41714"/>
            <a:stretch/>
          </p:blipFill>
          <p:spPr>
            <a:xfrm>
              <a:off x="7848600" y="-1"/>
              <a:ext cx="4356100" cy="4473975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9" t="23693" r="68724" b="19462"/>
            <a:stretch/>
          </p:blipFill>
          <p:spPr>
            <a:xfrm>
              <a:off x="9975461" y="3715918"/>
              <a:ext cx="2203839" cy="3125472"/>
            </a:xfrm>
            <a:prstGeom prst="rect">
              <a:avLst/>
            </a:prstGeom>
          </p:spPr>
        </p:pic>
      </p:grpSp>
      <p:grpSp>
        <p:nvGrpSpPr>
          <p:cNvPr id="6" name="Группа 5"/>
          <p:cNvGrpSpPr/>
          <p:nvPr/>
        </p:nvGrpSpPr>
        <p:grpSpPr>
          <a:xfrm>
            <a:off x="1351323" y="5357218"/>
            <a:ext cx="4471848" cy="1045995"/>
            <a:chOff x="1351323" y="5408018"/>
            <a:chExt cx="4471848" cy="1045995"/>
          </a:xfrm>
        </p:grpSpPr>
        <p:cxnSp>
          <p:nvCxnSpPr>
            <p:cNvPr id="10" name="Прямая соединительная линия 9"/>
            <p:cNvCxnSpPr/>
            <p:nvPr/>
          </p:nvCxnSpPr>
          <p:spPr>
            <a:xfrm>
              <a:off x="4014120" y="5581604"/>
              <a:ext cx="0" cy="7386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1" name="Picture 3" descr="H:\Marketing_Department\IMAGES\Логотипы\ESET_logo_актуальные\ESET logo\ESET logo_540х18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8431" y="5698953"/>
              <a:ext cx="1554740" cy="5182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1323" y="5408018"/>
              <a:ext cx="2443915" cy="10459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63258451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1120" y="992238"/>
            <a:ext cx="8809327" cy="980400"/>
          </a:xfrm>
        </p:spPr>
        <p:txBody>
          <a:bodyPr/>
          <a:lstStyle/>
          <a:p>
            <a:r>
              <a:rPr lang="ru-RU" dirty="0" smtClean="0"/>
              <a:t>СЕРВИС КАК ФУНДАМЕНТ </a:t>
            </a:r>
            <a:br>
              <a:rPr lang="ru-RU" dirty="0" smtClean="0"/>
            </a:br>
            <a:r>
              <a:rPr lang="ru-RU" dirty="0" smtClean="0"/>
              <a:t>НОВОГО БИЗНЕСА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91120" y="2700481"/>
            <a:ext cx="5280613" cy="21268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5D509F"/>
              </a:buClr>
              <a:buSzPct val="120000"/>
              <a:buFont typeface="Calibri" panose="020F0502020204030204" pitchFamily="34" charset="0"/>
              <a:buChar char="›"/>
            </a:pPr>
            <a:r>
              <a:rPr lang="ru-RU" dirty="0" smtClean="0">
                <a:latin typeface="+mj-lt"/>
              </a:rPr>
              <a:t>Продажи на </a:t>
            </a:r>
            <a:r>
              <a:rPr lang="ru-RU" b="1" dirty="0" smtClean="0"/>
              <a:t>60 млн рублей</a:t>
            </a:r>
            <a:r>
              <a:rPr lang="en-US" b="1" dirty="0" smtClean="0"/>
              <a:t> </a:t>
            </a:r>
            <a:r>
              <a:rPr lang="ru-RU" dirty="0" smtClean="0">
                <a:latin typeface="+mj-lt"/>
              </a:rPr>
              <a:t>в первый год</a:t>
            </a:r>
          </a:p>
          <a:p>
            <a:pPr marL="285750" indent="-285750">
              <a:lnSpc>
                <a:spcPct val="150000"/>
              </a:lnSpc>
              <a:buClr>
                <a:srgbClr val="5D509F"/>
              </a:buClr>
              <a:buSzPct val="120000"/>
              <a:buFont typeface="Calibri" panose="020F0502020204030204" pitchFamily="34" charset="0"/>
              <a:buChar char="›"/>
            </a:pPr>
            <a:r>
              <a:rPr lang="en-US" b="1" dirty="0" smtClean="0"/>
              <a:t>30</a:t>
            </a:r>
            <a:r>
              <a:rPr lang="ru-RU" b="1" dirty="0" smtClean="0"/>
              <a:t> тыс. клиентов </a:t>
            </a:r>
            <a:r>
              <a:rPr lang="ru-RU" dirty="0" smtClean="0">
                <a:latin typeface="+mj-lt"/>
              </a:rPr>
              <a:t>в первый год</a:t>
            </a:r>
          </a:p>
          <a:p>
            <a:pPr marL="285750" indent="-285750">
              <a:lnSpc>
                <a:spcPct val="150000"/>
              </a:lnSpc>
              <a:buClr>
                <a:srgbClr val="5D509F"/>
              </a:buClr>
              <a:buSzPct val="120000"/>
              <a:buFont typeface="Calibri" panose="020F0502020204030204" pitchFamily="34" charset="0"/>
              <a:buChar char="›"/>
            </a:pPr>
            <a:r>
              <a:rPr lang="ru-RU" dirty="0" smtClean="0">
                <a:latin typeface="+mj-lt"/>
              </a:rPr>
              <a:t>Представленность во всей федеральной рознице</a:t>
            </a:r>
          </a:p>
          <a:p>
            <a:pPr marL="285750" indent="-285750">
              <a:lnSpc>
                <a:spcPct val="150000"/>
              </a:lnSpc>
              <a:buClr>
                <a:srgbClr val="5D509F"/>
              </a:buClr>
              <a:buSzPct val="120000"/>
              <a:buFont typeface="Calibri" panose="020F0502020204030204" pitchFamily="34" charset="0"/>
              <a:buChar char="›"/>
            </a:pPr>
            <a:r>
              <a:rPr lang="ru-RU" b="1" dirty="0"/>
              <a:t>Лучший контакт центр</a:t>
            </a:r>
            <a:r>
              <a:rPr lang="en-US" b="1" dirty="0"/>
              <a:t> 2018</a:t>
            </a:r>
            <a:r>
              <a:rPr lang="ru-RU" dirty="0">
                <a:latin typeface="+mj-lt"/>
              </a:rPr>
              <a:t> (</a:t>
            </a:r>
            <a:r>
              <a:rPr lang="en-US" dirty="0">
                <a:latin typeface="+mj-lt"/>
              </a:rPr>
              <a:t>CX Awards</a:t>
            </a:r>
            <a:r>
              <a:rPr lang="ru-RU" dirty="0">
                <a:latin typeface="+mj-lt"/>
              </a:rPr>
              <a:t>)</a:t>
            </a:r>
            <a:endParaRPr lang="en-US" dirty="0">
              <a:latin typeface="+mj-lt"/>
            </a:endParaRPr>
          </a:p>
          <a:p>
            <a:pPr marL="285750" indent="-285750">
              <a:lnSpc>
                <a:spcPct val="150000"/>
              </a:lnSpc>
              <a:buClr>
                <a:srgbClr val="5D509F"/>
              </a:buClr>
              <a:buSzPct val="120000"/>
              <a:buFont typeface="Calibri" panose="020F0502020204030204" pitchFamily="34" charset="0"/>
              <a:buChar char="›"/>
            </a:pPr>
            <a:r>
              <a:rPr lang="en-US" b="1" dirty="0"/>
              <a:t>CES 81%, NPS 60</a:t>
            </a:r>
            <a:r>
              <a:rPr lang="en-US" b="1" dirty="0" smtClean="0"/>
              <a:t>%</a:t>
            </a:r>
            <a:endParaRPr lang="ru-RU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76" r="1768"/>
          <a:stretch/>
        </p:blipFill>
        <p:spPr>
          <a:xfrm>
            <a:off x="7278877" y="462906"/>
            <a:ext cx="4918074" cy="64306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23715" t="14320" r="11137" b="11528"/>
          <a:stretch/>
        </p:blipFill>
        <p:spPr>
          <a:xfrm>
            <a:off x="8070956" y="2207849"/>
            <a:ext cx="4108306" cy="292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23689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7650" y="1844671"/>
            <a:ext cx="7397750" cy="2852737"/>
          </a:xfrm>
        </p:spPr>
        <p:txBody>
          <a:bodyPr/>
          <a:lstStyle/>
          <a:p>
            <a:r>
              <a:rPr lang="ru-RU" dirty="0" smtClean="0"/>
              <a:t>У НАС ЭТО ПОЛУЧИЛОСЬ. </a:t>
            </a:r>
            <a:br>
              <a:rPr lang="ru-RU" dirty="0" smtClean="0"/>
            </a:br>
            <a:r>
              <a:rPr lang="ru-RU" dirty="0" smtClean="0"/>
              <a:t>А У ВАС?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83333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Денис Матеев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ru-RU" dirty="0" smtClean="0"/>
              <a:t>+79639762222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 smtClean="0"/>
              <a:t>dmateev@esetnod32.ru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854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 </a:t>
            </a:r>
            <a:r>
              <a:rPr lang="en-US" dirty="0" smtClean="0"/>
              <a:t>ESET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127125" y="-48976"/>
            <a:ext cx="17263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  <a:buClr>
                <a:srgbClr val="0070C0"/>
              </a:buClr>
              <a:buSzPct val="100000"/>
            </a:pPr>
            <a:endParaRPr lang="ru-RU" sz="2000" i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769385" y="-82460"/>
            <a:ext cx="18113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  <a:buClr>
                <a:srgbClr val="0070C0"/>
              </a:buClr>
              <a:buSzPct val="100000"/>
            </a:pPr>
            <a:endParaRPr lang="ru-RU" sz="2000" i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474489" y="-81307"/>
            <a:ext cx="19146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  <a:buClr>
                <a:srgbClr val="0070C0"/>
              </a:buClr>
              <a:buSzPct val="100000"/>
            </a:pPr>
            <a:endParaRPr lang="ru-RU" sz="2000" i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7" name="Текст 2"/>
          <p:cNvSpPr>
            <a:spLocks noGrp="1"/>
          </p:cNvSpPr>
          <p:nvPr>
            <p:ph type="body" sz="half" idx="2"/>
          </p:nvPr>
        </p:nvSpPr>
        <p:spPr>
          <a:xfrm>
            <a:off x="1412570" y="3779188"/>
            <a:ext cx="1885148" cy="1084911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2000" b="1" dirty="0">
                <a:latin typeface="+mn-lt"/>
              </a:rPr>
              <a:t>В России и СНГ</a:t>
            </a:r>
            <a:r>
              <a:rPr lang="ru-RU" dirty="0">
                <a:latin typeface="+mn-lt"/>
              </a:rPr>
              <a:t/>
            </a:r>
            <a:br>
              <a:rPr lang="ru-RU" dirty="0">
                <a:latin typeface="+mn-lt"/>
              </a:rPr>
            </a:br>
            <a:r>
              <a:rPr lang="ru-RU" dirty="0">
                <a:latin typeface="+mn-lt"/>
              </a:rPr>
              <a:t>с января </a:t>
            </a:r>
            <a:br>
              <a:rPr lang="ru-RU" dirty="0">
                <a:latin typeface="+mn-lt"/>
              </a:rPr>
            </a:br>
            <a:r>
              <a:rPr lang="ru-RU" dirty="0">
                <a:latin typeface="+mn-lt"/>
              </a:rPr>
              <a:t>2005 года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409760" y="3779188"/>
            <a:ext cx="19616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«Серебро» </a:t>
            </a:r>
            <a:br>
              <a:rPr lang="ru-RU" sz="2000" b="1" dirty="0"/>
            </a:br>
            <a:r>
              <a:rPr lang="ru-RU" dirty="0"/>
              <a:t>АВ-рынка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России и </a:t>
            </a:r>
            <a:r>
              <a:rPr lang="ru-RU" dirty="0"/>
              <a:t>СНГ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520374" y="3779188"/>
            <a:ext cx="1989647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/>
              <a:t>500+ партнеров </a:t>
            </a:r>
            <a:endParaRPr lang="en-US" sz="2000" b="1" dirty="0" smtClean="0"/>
          </a:p>
          <a:p>
            <a:pPr algn="ctr"/>
            <a:r>
              <a:rPr lang="ru-RU" dirty="0" err="1" smtClean="0"/>
              <a:t>реселлеров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7867485" y="3779188"/>
            <a:ext cx="142648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/>
              <a:t>8 точек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dirty="0" smtClean="0"/>
              <a:t>присутствия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в регионе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9681277" y="3779188"/>
            <a:ext cx="172964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/>
              <a:t>15 млн 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ru-RU" dirty="0" smtClean="0"/>
              <a:t>пользователей </a:t>
            </a:r>
            <a:endParaRPr lang="en-US" dirty="0" smtClean="0"/>
          </a:p>
          <a:p>
            <a:pPr algn="ctr"/>
            <a:r>
              <a:rPr lang="ru-RU" dirty="0" smtClean="0"/>
              <a:t>в </a:t>
            </a:r>
            <a:r>
              <a:rPr lang="ru-RU" dirty="0"/>
              <a:t>России и СНГ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072" y="2349430"/>
            <a:ext cx="1140105" cy="133620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268" y="2543892"/>
            <a:ext cx="1254115" cy="10659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791" y="2415812"/>
            <a:ext cx="1379527" cy="127468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884" y="2428127"/>
            <a:ext cx="1140105" cy="116974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186" y="2334152"/>
            <a:ext cx="1254115" cy="128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77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1120" y="992238"/>
            <a:ext cx="9185845" cy="980400"/>
          </a:xfrm>
        </p:spPr>
        <p:txBody>
          <a:bodyPr/>
          <a:lstStyle/>
          <a:p>
            <a:r>
              <a:rPr lang="ru-RU" dirty="0" smtClean="0"/>
              <a:t>ЗАЧЕМ АНТИВИРУСУ </a:t>
            </a:r>
            <a:br>
              <a:rPr lang="ru-RU" dirty="0" smtClean="0"/>
            </a:br>
            <a:r>
              <a:rPr lang="ru-RU" dirty="0" smtClean="0"/>
              <a:t>ЛУЧШИЙ СЕРВИС?</a:t>
            </a:r>
            <a:endParaRPr lang="ru-RU" dirty="0"/>
          </a:p>
        </p:txBody>
      </p:sp>
      <p:sp>
        <p:nvSpPr>
          <p:cNvPr id="11" name="Текст 2"/>
          <p:cNvSpPr txBox="1">
            <a:spLocks/>
          </p:cNvSpPr>
          <p:nvPr/>
        </p:nvSpPr>
        <p:spPr>
          <a:xfrm>
            <a:off x="1435442" y="4299842"/>
            <a:ext cx="2437884" cy="37957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2000" dirty="0" err="1" smtClean="0">
                <a:latin typeface="+mn-lt"/>
              </a:rPr>
              <a:t>Импортозамещение</a:t>
            </a:r>
            <a:endParaRPr lang="ru-RU" sz="2000" dirty="0" smtClean="0">
              <a:latin typeface="+mn-lt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ru-RU" sz="2000" dirty="0" smtClean="0">
              <a:latin typeface="+mn-lt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ru-RU" sz="2000" dirty="0" smtClean="0">
              <a:latin typeface="+mn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10008" y="4299842"/>
            <a:ext cx="20873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Стагнация рынка</a:t>
            </a:r>
            <a:endParaRPr lang="ru-RU" sz="2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181692" y="4299842"/>
            <a:ext cx="11766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/>
              <a:t>Демпинг</a:t>
            </a:r>
            <a:endParaRPr lang="ru-RU" sz="20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9339884" y="4299842"/>
            <a:ext cx="14938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err="1" smtClean="0"/>
              <a:t>Коммодити</a:t>
            </a: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85" r="2786"/>
          <a:stretch/>
        </p:blipFill>
        <p:spPr>
          <a:xfrm>
            <a:off x="4524919" y="2775413"/>
            <a:ext cx="1482436" cy="143702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9" t="12030" r="36232" b="4574"/>
          <a:stretch/>
        </p:blipFill>
        <p:spPr>
          <a:xfrm>
            <a:off x="9339884" y="2856403"/>
            <a:ext cx="1272099" cy="10894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799" y="2797865"/>
            <a:ext cx="1140105" cy="118114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144" y="2635783"/>
            <a:ext cx="1836150" cy="158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44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1120" y="992238"/>
            <a:ext cx="9185845" cy="980400"/>
          </a:xfrm>
        </p:spPr>
        <p:txBody>
          <a:bodyPr/>
          <a:lstStyle/>
          <a:p>
            <a:r>
              <a:rPr lang="ru-RU" dirty="0" smtClean="0"/>
              <a:t>КАК МЫ ШЛИ К СЕРВИСУ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727" y="2319766"/>
            <a:ext cx="3798646" cy="3798646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491120" y="1972638"/>
            <a:ext cx="6461077" cy="3983662"/>
          </a:xfrm>
        </p:spPr>
        <p:txBody>
          <a:bodyPr/>
          <a:lstStyle/>
          <a:p>
            <a:r>
              <a:rPr lang="ru-RU" b="1" dirty="0" smtClean="0">
                <a:latin typeface="+mn-lt"/>
              </a:rPr>
              <a:t>2015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Новая стратегия, Проба пера в проектах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33 проекта по итогам первых Озер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16 запустили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Идея = проект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FF0000"/>
                </a:solidFill>
              </a:rPr>
              <a:t>Охота, </a:t>
            </a:r>
            <a:r>
              <a:rPr lang="en-US" dirty="0">
                <a:solidFill>
                  <a:srgbClr val="FF0000"/>
                </a:solidFill>
              </a:rPr>
              <a:t>DBM</a:t>
            </a:r>
            <a:r>
              <a:rPr lang="en-US" dirty="0"/>
              <a:t>, </a:t>
            </a:r>
            <a:r>
              <a:rPr lang="ru-RU" dirty="0"/>
              <a:t>Пиратский клуб, Служба продления антивируса, Бизнес консалтинг партнерам, </a:t>
            </a:r>
            <a:r>
              <a:rPr lang="ru-RU" dirty="0">
                <a:solidFill>
                  <a:srgbClr val="FF0000"/>
                </a:solidFill>
              </a:rPr>
              <a:t>Соревновательный эффект</a:t>
            </a:r>
            <a:r>
              <a:rPr lang="ru-RU" dirty="0"/>
              <a:t>, </a:t>
            </a:r>
            <a:r>
              <a:rPr lang="ru-RU" dirty="0">
                <a:solidFill>
                  <a:srgbClr val="FF0000"/>
                </a:solidFill>
              </a:rPr>
              <a:t>Платная техподдержка в канал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Написать вирус, </a:t>
            </a:r>
            <a:r>
              <a:rPr lang="ru-RU" dirty="0" err="1" smtClean="0"/>
              <a:t>Краудфандинг</a:t>
            </a:r>
            <a:r>
              <a:rPr lang="ru-RU" dirty="0"/>
              <a:t>, Офис мечты партнеру, Фановые акции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761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1120" y="992238"/>
            <a:ext cx="9185845" cy="980400"/>
          </a:xfrm>
        </p:spPr>
        <p:txBody>
          <a:bodyPr/>
          <a:lstStyle/>
          <a:p>
            <a:r>
              <a:rPr lang="ru-RU" dirty="0" smtClean="0"/>
              <a:t>КАК МЫ ШЛИ К СЕРВИСУ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727" y="2319766"/>
            <a:ext cx="3798646" cy="3798646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491120" y="1972638"/>
            <a:ext cx="6461077" cy="1181100"/>
          </a:xfrm>
        </p:spPr>
        <p:txBody>
          <a:bodyPr/>
          <a:lstStyle/>
          <a:p>
            <a:r>
              <a:rPr lang="ru-RU" dirty="0" smtClean="0"/>
              <a:t>2016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21 проект по итогам вторых озер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13 запустили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Фокусировка на стратегических целях, Фильтр </a:t>
            </a:r>
            <a:r>
              <a:rPr lang="en-US" dirty="0"/>
              <a:t>go/not go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FF0000"/>
                </a:solidFill>
              </a:rPr>
              <a:t>Мобильный трафик, </a:t>
            </a:r>
            <a:r>
              <a:rPr lang="en-US" dirty="0">
                <a:solidFill>
                  <a:srgbClr val="FF0000"/>
                </a:solidFill>
              </a:rPr>
              <a:t>DBM </a:t>
            </a:r>
            <a:r>
              <a:rPr lang="ru-RU" dirty="0">
                <a:solidFill>
                  <a:srgbClr val="FF0000"/>
                </a:solidFill>
              </a:rPr>
              <a:t>в рознице, Быстрое продление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Агенты </a:t>
            </a:r>
            <a:r>
              <a:rPr lang="en-US" dirty="0"/>
              <a:t>ESET </a:t>
            </a:r>
            <a:r>
              <a:rPr lang="ru-RU" dirty="0"/>
              <a:t>в регионах, Партнерский инкубатор, ИБ домашней сети, </a:t>
            </a:r>
            <a:r>
              <a:rPr lang="ru-RU" dirty="0">
                <a:solidFill>
                  <a:srgbClr val="FF0000"/>
                </a:solidFill>
              </a:rPr>
              <a:t>Онлайн </a:t>
            </a:r>
            <a:r>
              <a:rPr lang="ru-RU" dirty="0" err="1">
                <a:solidFill>
                  <a:srgbClr val="FF0000"/>
                </a:solidFill>
              </a:rPr>
              <a:t>агрегатор</a:t>
            </a:r>
            <a:r>
              <a:rPr lang="ru-RU" dirty="0">
                <a:solidFill>
                  <a:srgbClr val="FF0000"/>
                </a:solidFill>
              </a:rPr>
              <a:t> полезного софта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392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1120" y="992238"/>
            <a:ext cx="9185845" cy="980400"/>
          </a:xfrm>
        </p:spPr>
        <p:txBody>
          <a:bodyPr/>
          <a:lstStyle/>
          <a:p>
            <a:r>
              <a:rPr lang="ru-RU" dirty="0" smtClean="0"/>
              <a:t>КАК МЫ ШЛИ К СЕРВИСУ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727" y="2319766"/>
            <a:ext cx="3798646" cy="3798646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491120" y="1972638"/>
            <a:ext cx="6461077" cy="1181100"/>
          </a:xfrm>
        </p:spPr>
        <p:txBody>
          <a:bodyPr/>
          <a:lstStyle/>
          <a:p>
            <a:r>
              <a:rPr lang="ru-RU" dirty="0" smtClean="0"/>
              <a:t>2017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13 проектов</a:t>
            </a:r>
            <a:r>
              <a:rPr lang="en-US" dirty="0"/>
              <a:t> </a:t>
            </a:r>
            <a:r>
              <a:rPr lang="ru-RU" dirty="0"/>
              <a:t>на первом проектном комитете</a:t>
            </a:r>
            <a:r>
              <a:rPr lang="en-US" dirty="0"/>
              <a:t>/</a:t>
            </a:r>
            <a:r>
              <a:rPr lang="ru-RU" dirty="0"/>
              <a:t>11 запущено, 2 идеи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Методология, Рекомендации, Обмен опытом, Обязательные </a:t>
            </a:r>
            <a:r>
              <a:rPr lang="en-US" dirty="0"/>
              <a:t>KPI </a:t>
            </a:r>
            <a:r>
              <a:rPr lang="ru-RU" dirty="0"/>
              <a:t>проекта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1 проект уходит в свободное плавание: СДД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FF0000"/>
                </a:solidFill>
              </a:rPr>
              <a:t>Охота 2.0, </a:t>
            </a:r>
            <a:r>
              <a:rPr lang="ru-RU" dirty="0" err="1">
                <a:solidFill>
                  <a:srgbClr val="FF0000"/>
                </a:solidFill>
              </a:rPr>
              <a:t>Геймификация</a:t>
            </a:r>
            <a:r>
              <a:rPr lang="en-US" dirty="0"/>
              <a:t>, </a:t>
            </a:r>
            <a:r>
              <a:rPr lang="ru-RU" dirty="0" err="1"/>
              <a:t>ТехАльянс</a:t>
            </a:r>
            <a:r>
              <a:rPr lang="ru-RU" dirty="0"/>
              <a:t>, </a:t>
            </a:r>
            <a:r>
              <a:rPr lang="ru-RU" dirty="0">
                <a:solidFill>
                  <a:srgbClr val="FF0000"/>
                </a:solidFill>
              </a:rPr>
              <a:t>Новый ИМ, Портал, СДД, Академия, </a:t>
            </a:r>
            <a:r>
              <a:rPr lang="en-US" dirty="0">
                <a:solidFill>
                  <a:srgbClr val="FF0000"/>
                </a:solidFill>
              </a:rPr>
              <a:t>Usability </a:t>
            </a:r>
            <a:r>
              <a:rPr lang="ru-RU" dirty="0">
                <a:solidFill>
                  <a:srgbClr val="FF0000"/>
                </a:solidFill>
              </a:rPr>
              <a:t>Тестирование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Аутсорсинг. </a:t>
            </a:r>
            <a:r>
              <a:rPr lang="ru-RU" dirty="0">
                <a:solidFill>
                  <a:srgbClr val="FF0000"/>
                </a:solidFill>
              </a:rPr>
              <a:t>Сервис в массы, Гарантии ИБ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Большая часть проектов с 2016-2017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63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1120" y="992238"/>
            <a:ext cx="9185845" cy="980400"/>
          </a:xfrm>
        </p:spPr>
        <p:txBody>
          <a:bodyPr/>
          <a:lstStyle/>
          <a:p>
            <a:r>
              <a:rPr lang="ru-RU" dirty="0" smtClean="0"/>
              <a:t>КАК МЫ ШЛИ К СЕРВИСУ</a:t>
            </a:r>
            <a:endParaRPr lang="ru-RU" dirty="0"/>
          </a:p>
        </p:txBody>
      </p:sp>
      <p:sp>
        <p:nvSpPr>
          <p:cNvPr id="12" name="Текст 2"/>
          <p:cNvSpPr>
            <a:spLocks noGrp="1"/>
          </p:cNvSpPr>
          <p:nvPr>
            <p:ph type="body" sz="half" idx="2"/>
          </p:nvPr>
        </p:nvSpPr>
        <p:spPr>
          <a:xfrm>
            <a:off x="1503820" y="1883739"/>
            <a:ext cx="6205080" cy="4747676"/>
          </a:xfrm>
        </p:spPr>
        <p:txBody>
          <a:bodyPr/>
          <a:lstStyle/>
          <a:p>
            <a:pPr>
              <a:buClr>
                <a:srgbClr val="5D509F"/>
              </a:buClr>
              <a:buSzPct val="120000"/>
            </a:pPr>
            <a:r>
              <a:rPr lang="ru-RU" sz="2000" b="1" dirty="0" smtClean="0">
                <a:latin typeface="+mn-lt"/>
              </a:rPr>
              <a:t>2016</a:t>
            </a:r>
          </a:p>
          <a:p>
            <a:pPr marL="742950" lvl="1" indent="-285750">
              <a:buClr>
                <a:srgbClr val="5D509F"/>
              </a:buClr>
              <a:buSzPct val="120000"/>
              <a:buFont typeface="Calibri" panose="020F0502020204030204" pitchFamily="34" charset="0"/>
              <a:buChar char="›"/>
            </a:pPr>
            <a:r>
              <a:rPr lang="ru-RU" sz="1600" dirty="0" smtClean="0"/>
              <a:t>Сервисные инициативы и проекты</a:t>
            </a:r>
            <a:endParaRPr lang="en-US" sz="1600" dirty="0" smtClean="0"/>
          </a:p>
          <a:p>
            <a:pPr marL="742950" lvl="1" indent="-285750">
              <a:buClr>
                <a:srgbClr val="5D509F"/>
              </a:buClr>
              <a:buSzPct val="120000"/>
              <a:buFont typeface="Calibri" panose="020F0502020204030204" pitchFamily="34" charset="0"/>
              <a:buChar char="›"/>
            </a:pPr>
            <a:r>
              <a:rPr lang="ru-RU" sz="1600" dirty="0" smtClean="0"/>
              <a:t>СДД</a:t>
            </a:r>
            <a:r>
              <a:rPr lang="ru-RU" sz="1600" dirty="0"/>
              <a:t>, фокус на обслуживания клиента</a:t>
            </a:r>
          </a:p>
          <a:p>
            <a:pPr marL="742950" lvl="1" indent="-285750">
              <a:buClr>
                <a:srgbClr val="5D509F"/>
              </a:buClr>
              <a:buSzPct val="120000"/>
              <a:buFont typeface="Calibri" panose="020F0502020204030204" pitchFamily="34" charset="0"/>
              <a:buChar char="›"/>
            </a:pPr>
            <a:r>
              <a:rPr lang="ru-RU" sz="1600" dirty="0" smtClean="0"/>
              <a:t>Сервисная стратегия</a:t>
            </a:r>
          </a:p>
          <a:p>
            <a:pPr marL="285750" indent="-285750">
              <a:buClr>
                <a:srgbClr val="5D509F"/>
              </a:buClr>
              <a:buSzPct val="120000"/>
              <a:buFont typeface="Calibri" panose="020F0502020204030204" pitchFamily="34" charset="0"/>
              <a:buChar char="›"/>
            </a:pPr>
            <a:endParaRPr lang="en-US" sz="1600" dirty="0" smtClean="0"/>
          </a:p>
          <a:p>
            <a:pPr>
              <a:buClr>
                <a:srgbClr val="5D509F"/>
              </a:buClr>
              <a:buSzPct val="120000"/>
            </a:pPr>
            <a:r>
              <a:rPr lang="ru-RU" sz="2000" b="1" dirty="0" smtClean="0">
                <a:latin typeface="+mn-lt"/>
              </a:rPr>
              <a:t>2017</a:t>
            </a:r>
          </a:p>
          <a:p>
            <a:pPr marL="742950" lvl="1" indent="-285750">
              <a:buClr>
                <a:srgbClr val="5D509F"/>
              </a:buClr>
              <a:buSzPct val="120000"/>
              <a:buFont typeface="Calibri" panose="020F0502020204030204" pitchFamily="34" charset="0"/>
              <a:buChar char="›"/>
            </a:pPr>
            <a:r>
              <a:rPr lang="ru-RU" sz="1600" dirty="0" smtClean="0"/>
              <a:t>Сервисные </a:t>
            </a:r>
            <a:r>
              <a:rPr lang="en-US" sz="1600" dirty="0"/>
              <a:t>KPI </a:t>
            </a:r>
            <a:endParaRPr lang="ru-RU" sz="1600" dirty="0"/>
          </a:p>
          <a:p>
            <a:pPr marL="742950" lvl="1" indent="-285750">
              <a:buClr>
                <a:srgbClr val="5D509F"/>
              </a:buClr>
              <a:buSzPct val="120000"/>
              <a:buFont typeface="Calibri" panose="020F0502020204030204" pitchFamily="34" charset="0"/>
              <a:buChar char="›"/>
            </a:pPr>
            <a:r>
              <a:rPr lang="en-US" sz="1600" dirty="0" smtClean="0"/>
              <a:t>Usability </a:t>
            </a:r>
            <a:r>
              <a:rPr lang="ru-RU" sz="1600" dirty="0" smtClean="0"/>
              <a:t>тестирование, </a:t>
            </a:r>
            <a:r>
              <a:rPr lang="en-US" sz="1600" dirty="0" smtClean="0"/>
              <a:t>CJM, Mystery Shopping</a:t>
            </a:r>
            <a:endParaRPr lang="ru-RU" sz="1600" dirty="0" smtClean="0"/>
          </a:p>
          <a:p>
            <a:pPr marL="742950" lvl="1" indent="-285750">
              <a:buClr>
                <a:srgbClr val="5D509F"/>
              </a:buClr>
              <a:buSzPct val="120000"/>
              <a:buFont typeface="Calibri" panose="020F0502020204030204" pitchFamily="34" charset="0"/>
              <a:buChar char="›"/>
            </a:pPr>
            <a:r>
              <a:rPr lang="ru-RU" sz="1600" dirty="0"/>
              <a:t>СДД – самостоятельный бизнес</a:t>
            </a:r>
            <a:endParaRPr lang="en-US" sz="1600" dirty="0"/>
          </a:p>
          <a:p>
            <a:pPr marL="285750" indent="-285750">
              <a:buClr>
                <a:srgbClr val="5D509F"/>
              </a:buClr>
              <a:buSzPct val="120000"/>
              <a:buFont typeface="Calibri" panose="020F0502020204030204" pitchFamily="34" charset="0"/>
              <a:buChar char="›"/>
            </a:pPr>
            <a:endParaRPr lang="ru-RU" sz="1600" dirty="0" smtClean="0"/>
          </a:p>
          <a:p>
            <a:pPr>
              <a:buClr>
                <a:srgbClr val="5D509F"/>
              </a:buClr>
              <a:buSzPct val="120000"/>
            </a:pPr>
            <a:r>
              <a:rPr lang="ru-RU" sz="2000" b="1" dirty="0" smtClean="0">
                <a:latin typeface="+mn-lt"/>
              </a:rPr>
              <a:t>2018 </a:t>
            </a:r>
          </a:p>
          <a:p>
            <a:pPr marL="742950" lvl="1" indent="-285750">
              <a:buClr>
                <a:srgbClr val="5D509F"/>
              </a:buClr>
              <a:buSzPct val="120000"/>
              <a:buFont typeface="Calibri" panose="020F0502020204030204" pitchFamily="34" charset="0"/>
              <a:buChar char="›"/>
            </a:pPr>
            <a:r>
              <a:rPr lang="ru-RU" sz="1600" dirty="0" smtClean="0"/>
              <a:t>Замкнутый контур</a:t>
            </a:r>
          </a:p>
          <a:p>
            <a:pPr marL="742950" lvl="1" indent="-285750">
              <a:buClr>
                <a:srgbClr val="5D509F"/>
              </a:buClr>
              <a:buSzPct val="120000"/>
              <a:buFont typeface="Calibri" panose="020F0502020204030204" pitchFamily="34" charset="0"/>
              <a:buChar char="›"/>
            </a:pPr>
            <a:r>
              <a:rPr lang="ru-RU" sz="1600" dirty="0"/>
              <a:t>Система расчетов и метрик</a:t>
            </a:r>
          </a:p>
          <a:p>
            <a:pPr marL="742950" lvl="1" indent="-285750">
              <a:buClr>
                <a:srgbClr val="5D509F"/>
              </a:buClr>
              <a:buSzPct val="120000"/>
              <a:buFont typeface="Calibri" panose="020F0502020204030204" pitchFamily="34" charset="0"/>
              <a:buChar char="›"/>
            </a:pPr>
            <a:r>
              <a:rPr lang="ru-RU" sz="1600" dirty="0" smtClean="0"/>
              <a:t>Вовлечение партнеров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445" y="2383203"/>
            <a:ext cx="3252851" cy="298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17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СЕРВИСНАЯ СТРАТЕГИЯ</a:t>
            </a:r>
            <a:endParaRPr lang="ru-RU" dirty="0"/>
          </a:p>
        </p:txBody>
      </p:sp>
      <p:sp>
        <p:nvSpPr>
          <p:cNvPr id="4" name="Текст 4"/>
          <p:cNvSpPr>
            <a:spLocks noGrp="1"/>
          </p:cNvSpPr>
          <p:nvPr/>
        </p:nvSpPr>
        <p:spPr>
          <a:xfrm>
            <a:off x="1738921" y="3644418"/>
            <a:ext cx="2145675" cy="577199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200"/>
              </a:lnSpc>
              <a:buClr>
                <a:srgbClr val="00AEBE"/>
              </a:buClr>
              <a:buSzPct val="130000"/>
              <a:buNone/>
            </a:pPr>
            <a:r>
              <a:rPr lang="ru-RU" sz="2400" b="1" dirty="0" smtClean="0"/>
              <a:t>Клиентский сервис</a:t>
            </a:r>
            <a:endParaRPr lang="ru-RU" sz="2400" b="1" dirty="0"/>
          </a:p>
        </p:txBody>
      </p:sp>
      <p:sp>
        <p:nvSpPr>
          <p:cNvPr id="5" name="Текст 6"/>
          <p:cNvSpPr>
            <a:spLocks noGrp="1"/>
          </p:cNvSpPr>
          <p:nvPr/>
        </p:nvSpPr>
        <p:spPr>
          <a:xfrm>
            <a:off x="4985612" y="3685137"/>
            <a:ext cx="2178115" cy="396751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200"/>
              </a:lnSpc>
              <a:buClr>
                <a:srgbClr val="00AEBE"/>
              </a:buClr>
              <a:buSzPct val="130000"/>
              <a:buNone/>
            </a:pPr>
            <a:r>
              <a:rPr lang="ru-RU" sz="2400" b="1" dirty="0" smtClean="0"/>
              <a:t>Партнерский сервис</a:t>
            </a:r>
            <a:endParaRPr lang="ru-RU" sz="2400" b="1" dirty="0"/>
          </a:p>
        </p:txBody>
      </p:sp>
      <p:sp>
        <p:nvSpPr>
          <p:cNvPr id="6" name="Текст 6"/>
          <p:cNvSpPr txBox="1">
            <a:spLocks/>
          </p:cNvSpPr>
          <p:nvPr/>
        </p:nvSpPr>
        <p:spPr>
          <a:xfrm>
            <a:off x="8383922" y="3837433"/>
            <a:ext cx="1648944" cy="402031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30000"/>
            </a:pPr>
            <a:endParaRPr lang="ru-RU" sz="2800" dirty="0">
              <a:latin typeface="+mj-lt"/>
            </a:endParaRPr>
          </a:p>
        </p:txBody>
      </p:sp>
      <p:sp>
        <p:nvSpPr>
          <p:cNvPr id="7" name="Текст 6"/>
          <p:cNvSpPr>
            <a:spLocks noGrp="1"/>
          </p:cNvSpPr>
          <p:nvPr/>
        </p:nvSpPr>
        <p:spPr>
          <a:xfrm>
            <a:off x="8284472" y="3710116"/>
            <a:ext cx="2414198" cy="402031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200"/>
              </a:lnSpc>
              <a:buClr>
                <a:srgbClr val="00AEBE"/>
              </a:buClr>
              <a:buSzPct val="130000"/>
              <a:buNone/>
            </a:pPr>
            <a:r>
              <a:rPr lang="ru-RU" sz="2400" b="1" dirty="0"/>
              <a:t>Внутренний сервис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645010" y="4609805"/>
            <a:ext cx="755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rgbClr val="5D509F"/>
              </a:buClr>
              <a:buSzPct val="130000"/>
              <a:buFont typeface="Calibri" panose="020F0502020204030204" pitchFamily="34" charset="0"/>
              <a:buChar char="›"/>
            </a:pPr>
            <a:r>
              <a:rPr lang="en-US" dirty="0" smtClean="0"/>
              <a:t>PSI</a:t>
            </a:r>
            <a:endParaRPr lang="ru-RU" dirty="0" smtClean="0"/>
          </a:p>
        </p:txBody>
      </p:sp>
      <p:sp>
        <p:nvSpPr>
          <p:cNvPr id="12" name="Прямоугольник 11"/>
          <p:cNvSpPr/>
          <p:nvPr/>
        </p:nvSpPr>
        <p:spPr>
          <a:xfrm>
            <a:off x="1693603" y="4609805"/>
            <a:ext cx="95365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rgbClr val="5D509F"/>
              </a:buClr>
              <a:buSzPct val="130000"/>
              <a:buFont typeface="Calibri" panose="020F0502020204030204" pitchFamily="34" charset="0"/>
              <a:buChar char="›"/>
            </a:pPr>
            <a:r>
              <a:rPr lang="en-US" dirty="0" smtClean="0"/>
              <a:t>NPS</a:t>
            </a:r>
          </a:p>
          <a:p>
            <a:pPr marL="285750" indent="-285750">
              <a:buClr>
                <a:srgbClr val="5D509F"/>
              </a:buClr>
              <a:buSzPct val="130000"/>
              <a:buFont typeface="Calibri" panose="020F0502020204030204" pitchFamily="34" charset="0"/>
              <a:buChar char="›"/>
            </a:pPr>
            <a:r>
              <a:rPr lang="en-US" dirty="0" smtClean="0"/>
              <a:t>NSAT</a:t>
            </a:r>
          </a:p>
          <a:p>
            <a:pPr marL="285750" indent="-285750">
              <a:buClr>
                <a:srgbClr val="5D509F"/>
              </a:buClr>
              <a:buSzPct val="130000"/>
              <a:buFont typeface="Calibri" panose="020F0502020204030204" pitchFamily="34" charset="0"/>
              <a:buChar char="›"/>
            </a:pPr>
            <a:r>
              <a:rPr lang="en-US" dirty="0" smtClean="0"/>
              <a:t>CES</a:t>
            </a:r>
            <a:endParaRPr lang="ru-RU" dirty="0" smtClean="0"/>
          </a:p>
        </p:txBody>
      </p:sp>
      <p:sp>
        <p:nvSpPr>
          <p:cNvPr id="13" name="Прямоугольник 12"/>
          <p:cNvSpPr/>
          <p:nvPr/>
        </p:nvSpPr>
        <p:spPr>
          <a:xfrm>
            <a:off x="8520752" y="4609805"/>
            <a:ext cx="9621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rgbClr val="5D509F"/>
              </a:buClr>
              <a:buSzPct val="130000"/>
              <a:buFont typeface="Calibri" panose="020F0502020204030204" pitchFamily="34" charset="0"/>
              <a:buChar char="›"/>
            </a:pPr>
            <a:r>
              <a:rPr lang="en-US" dirty="0" smtClean="0"/>
              <a:t>ESI</a:t>
            </a:r>
            <a:endParaRPr lang="ru-RU" dirty="0" smtClean="0"/>
          </a:p>
          <a:p>
            <a:pPr marL="285750" indent="-285750">
              <a:buClr>
                <a:srgbClr val="5D509F"/>
              </a:buClr>
              <a:buSzPct val="130000"/>
              <a:buFont typeface="Calibri" panose="020F0502020204030204" pitchFamily="34" charset="0"/>
              <a:buChar char="›"/>
            </a:pPr>
            <a:r>
              <a:rPr lang="en-US" dirty="0" err="1"/>
              <a:t>eNPS</a:t>
            </a:r>
            <a:endParaRPr lang="ru-RU" dirty="0"/>
          </a:p>
          <a:p>
            <a:pPr marL="285750" indent="-285750">
              <a:buClr>
                <a:srgbClr val="5D509F"/>
              </a:buClr>
              <a:buSzPct val="130000"/>
              <a:buFont typeface="Calibri" panose="020F0502020204030204" pitchFamily="34" charset="0"/>
              <a:buChar char="›"/>
            </a:pPr>
            <a:endParaRPr lang="ru-RU" dirty="0" smtClean="0"/>
          </a:p>
        </p:txBody>
      </p:sp>
      <p:sp>
        <p:nvSpPr>
          <p:cNvPr id="14" name="Прямоугольник 13"/>
          <p:cNvSpPr/>
          <p:nvPr/>
        </p:nvSpPr>
        <p:spPr>
          <a:xfrm>
            <a:off x="2657806" y="4609805"/>
            <a:ext cx="127175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rgbClr val="5D509F"/>
              </a:buClr>
              <a:buSzPct val="130000"/>
              <a:buFont typeface="Calibri" panose="020F0502020204030204" pitchFamily="34" charset="0"/>
              <a:buChar char="›"/>
            </a:pPr>
            <a:r>
              <a:rPr lang="ru-RU" dirty="0" smtClean="0"/>
              <a:t>Чек</a:t>
            </a:r>
            <a:endParaRPr lang="en-US" dirty="0" smtClean="0"/>
          </a:p>
          <a:p>
            <a:pPr marL="285750" indent="-285750">
              <a:buClr>
                <a:srgbClr val="5D509F"/>
              </a:buClr>
              <a:buSzPct val="130000"/>
              <a:buFont typeface="Calibri" panose="020F0502020204030204" pitchFamily="34" charset="0"/>
              <a:buChar char="›"/>
            </a:pPr>
            <a:r>
              <a:rPr lang="en-US" dirty="0" smtClean="0"/>
              <a:t>Renewal</a:t>
            </a:r>
          </a:p>
          <a:p>
            <a:pPr marL="285750" indent="-285750">
              <a:buClr>
                <a:srgbClr val="5D509F"/>
              </a:buClr>
              <a:buSzPct val="130000"/>
              <a:buFont typeface="Calibri" panose="020F0502020204030204" pitchFamily="34" charset="0"/>
              <a:buChar char="›"/>
            </a:pPr>
            <a:r>
              <a:rPr lang="en-US" dirty="0" smtClean="0"/>
              <a:t>LTV</a:t>
            </a:r>
            <a:endParaRPr lang="ru-RU" dirty="0" smtClean="0"/>
          </a:p>
        </p:txBody>
      </p:sp>
      <p:sp>
        <p:nvSpPr>
          <p:cNvPr id="15" name="Прямоугольник 14"/>
          <p:cNvSpPr/>
          <p:nvPr/>
        </p:nvSpPr>
        <p:spPr>
          <a:xfrm>
            <a:off x="5448234" y="4609805"/>
            <a:ext cx="253787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rgbClr val="5D509F"/>
              </a:buClr>
              <a:buSzPct val="130000"/>
              <a:buFont typeface="Calibri" panose="020F0502020204030204" pitchFamily="34" charset="0"/>
              <a:buChar char="›"/>
            </a:pPr>
            <a:r>
              <a:rPr lang="ru-RU" dirty="0" smtClean="0"/>
              <a:t>Доля партнеров</a:t>
            </a:r>
          </a:p>
          <a:p>
            <a:pPr marL="285750" indent="-285750">
              <a:buClr>
                <a:srgbClr val="5D509F"/>
              </a:buClr>
              <a:buSzPct val="130000"/>
              <a:buFont typeface="Calibri" panose="020F0502020204030204" pitchFamily="34" charset="0"/>
              <a:buChar char="›"/>
            </a:pPr>
            <a:r>
              <a:rPr lang="ru-RU" dirty="0" smtClean="0"/>
              <a:t>Дисциплина бизнеса</a:t>
            </a:r>
          </a:p>
          <a:p>
            <a:pPr marL="285750" indent="-285750">
              <a:buClr>
                <a:srgbClr val="5D509F"/>
              </a:buClr>
              <a:buSzPct val="130000"/>
              <a:buFont typeface="Calibri" panose="020F0502020204030204" pitchFamily="34" charset="0"/>
              <a:buChar char="›"/>
            </a:pPr>
            <a:r>
              <a:rPr lang="en-US" dirty="0" smtClean="0"/>
              <a:t>NSAT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9496480" y="4609805"/>
            <a:ext cx="234057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rgbClr val="5D509F"/>
              </a:buClr>
              <a:buSzPct val="130000"/>
              <a:buFont typeface="Calibri" panose="020F0502020204030204" pitchFamily="34" charset="0"/>
              <a:buChar char="›"/>
            </a:pPr>
            <a:r>
              <a:rPr lang="ru-RU" dirty="0" smtClean="0"/>
              <a:t>Текучка</a:t>
            </a:r>
          </a:p>
          <a:p>
            <a:pPr marL="285750" indent="-285750">
              <a:buClr>
                <a:srgbClr val="5D509F"/>
              </a:buClr>
              <a:buSzPct val="130000"/>
              <a:buFont typeface="Calibri" panose="020F0502020204030204" pitchFamily="34" charset="0"/>
              <a:buChar char="›"/>
            </a:pPr>
            <a:r>
              <a:rPr lang="ru-RU" dirty="0" smtClean="0"/>
              <a:t>Время на работе</a:t>
            </a:r>
          </a:p>
          <a:p>
            <a:pPr marL="285750" indent="-285750">
              <a:buClr>
                <a:srgbClr val="5D509F"/>
              </a:buClr>
              <a:buSzPct val="130000"/>
              <a:buFont typeface="Calibri" panose="020F0502020204030204" pitchFamily="34" charset="0"/>
              <a:buChar char="›"/>
            </a:pPr>
            <a:r>
              <a:rPr lang="ru-RU" dirty="0" smtClean="0"/>
              <a:t>Участие в проектах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553"/>
          <a:stretch/>
        </p:blipFill>
        <p:spPr>
          <a:xfrm>
            <a:off x="8396622" y="2218627"/>
            <a:ext cx="2040023" cy="156880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65" b="40564"/>
          <a:stretch/>
        </p:blipFill>
        <p:spPr>
          <a:xfrm>
            <a:off x="1882449" y="2323015"/>
            <a:ext cx="1854566" cy="133831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347" b="5426"/>
          <a:stretch/>
        </p:blipFill>
        <p:spPr>
          <a:xfrm>
            <a:off x="5229546" y="2168612"/>
            <a:ext cx="1685969" cy="141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90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_С как сервис" id="{7BEA7A18-F058-43F8-AC90-528EDA2A7DD3}" vid="{311C416F-D783-443A-814C-22AC08CC35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Презентация_С как сервис</Template>
  <TotalTime>724</TotalTime>
  <Words>562</Words>
  <Application>Microsoft Office PowerPoint</Application>
  <PresentationFormat>Широкоэкранный</PresentationFormat>
  <Paragraphs>150</Paragraphs>
  <Slides>23</Slides>
  <Notes>0</Notes>
  <HiddenSlides>3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Arial Black</vt:lpstr>
      <vt:lpstr>Calibri</vt:lpstr>
      <vt:lpstr>Calibri Light</vt:lpstr>
      <vt:lpstr>Myriad Arabic</vt:lpstr>
      <vt:lpstr>Wingdings</vt:lpstr>
      <vt:lpstr>Тема Office</vt:lpstr>
      <vt:lpstr>Роль клиентского сервиса в бизнесе</vt:lpstr>
      <vt:lpstr>ЗАЧЕМ НУЖЕН СЕРВИС</vt:lpstr>
      <vt:lpstr>ПРО ESET</vt:lpstr>
      <vt:lpstr>ЗАЧЕМ АНТИВИРУСУ  ЛУЧШИЙ СЕРВИС?</vt:lpstr>
      <vt:lpstr>КАК МЫ ШЛИ К СЕРВИСУ</vt:lpstr>
      <vt:lpstr>КАК МЫ ШЛИ К СЕРВИСУ</vt:lpstr>
      <vt:lpstr>КАК МЫ ШЛИ К СЕРВИСУ</vt:lpstr>
      <vt:lpstr>КАК МЫ ШЛИ К СЕРВИСУ</vt:lpstr>
      <vt:lpstr>СЕРВИСНАЯ СТРАТЕГИЯ</vt:lpstr>
      <vt:lpstr>СЕРВИС –  ЧАСТЬ СТРАТЕГИИ</vt:lpstr>
      <vt:lpstr>ЧТО МЫ ДЕЛАЕМ  В СЕРВИСЕ</vt:lpstr>
      <vt:lpstr>НОВЫЙ СЕРВИС «ГАРАНТИЯ ЗАЩИТЫ»</vt:lpstr>
      <vt:lpstr>НОВЫЙ СЕРВИС «ГАРАНТИЯ ЗАЩИТЫ»</vt:lpstr>
      <vt:lpstr>ЧТО НЕ ПОЛУЧИЛОСЬ</vt:lpstr>
      <vt:lpstr>КЛИЕНТ  В ЦЕНТРЕ ВНИМАНИЯ</vt:lpstr>
      <vt:lpstr>ЧЕМ МЫ МОЖЕМ БЫТЬ ПОЛЕЗНЫ</vt:lpstr>
      <vt:lpstr>ПРОБЛЕМА ПОСЛЕДНЕЙ МИЛИ</vt:lpstr>
      <vt:lpstr>СЕРВИС  В КАНАЛЕ</vt:lpstr>
      <vt:lpstr>РЕЗУЛЬТАТЫ ДЛЯ БИЗНЕСА ESET 2016-2018</vt:lpstr>
      <vt:lpstr>СЕРВИС КАК ФУНДАМЕНТ НОВОГО БИЗНЕСА</vt:lpstr>
      <vt:lpstr>СЕРВИС КАК ФУНДАМЕНТ  НОВОГО БИЗНЕСА</vt:lpstr>
      <vt:lpstr>У НАС ЭТО ПОЛУЧИЛОСЬ.  А У ВАС?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клиентского сервиса в бизнесе</dc:title>
  <dc:creator>Матеев Денис</dc:creator>
  <cp:lastModifiedBy>Романова Жанна</cp:lastModifiedBy>
  <cp:revision>77</cp:revision>
  <dcterms:created xsi:type="dcterms:W3CDTF">2018-10-31T09:11:07Z</dcterms:created>
  <dcterms:modified xsi:type="dcterms:W3CDTF">2018-11-21T12:53:56Z</dcterms:modified>
</cp:coreProperties>
</file>