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4"/>
  </p:handoutMasterIdLst>
  <p:sldIdLst>
    <p:sldId id="256" r:id="rId2"/>
    <p:sldId id="259" r:id="rId3"/>
    <p:sldId id="266" r:id="rId4"/>
    <p:sldId id="268" r:id="rId5"/>
    <p:sldId id="267" r:id="rId6"/>
    <p:sldId id="260" r:id="rId7"/>
    <p:sldId id="301" r:id="rId8"/>
    <p:sldId id="291" r:id="rId9"/>
    <p:sldId id="295" r:id="rId10"/>
    <p:sldId id="285" r:id="rId11"/>
    <p:sldId id="307" r:id="rId12"/>
    <p:sldId id="290" r:id="rId13"/>
    <p:sldId id="293" r:id="rId14"/>
    <p:sldId id="270" r:id="rId15"/>
    <p:sldId id="271" r:id="rId16"/>
    <p:sldId id="272" r:id="rId17"/>
    <p:sldId id="274" r:id="rId18"/>
    <p:sldId id="302" r:id="rId19"/>
    <p:sldId id="303" r:id="rId20"/>
    <p:sldId id="304" r:id="rId21"/>
    <p:sldId id="294" r:id="rId22"/>
    <p:sldId id="273" r:id="rId23"/>
    <p:sldId id="308" r:id="rId24"/>
    <p:sldId id="306" r:id="rId25"/>
    <p:sldId id="275" r:id="rId26"/>
    <p:sldId id="277" r:id="rId27"/>
    <p:sldId id="309" r:id="rId28"/>
    <p:sldId id="279" r:id="rId29"/>
    <p:sldId id="310" r:id="rId30"/>
    <p:sldId id="280" r:id="rId31"/>
    <p:sldId id="281" r:id="rId32"/>
    <p:sldId id="263" r:id="rId33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3D8"/>
    <a:srgbClr val="A5B6C0"/>
    <a:srgbClr val="FAAE40"/>
    <a:srgbClr val="F26F21"/>
    <a:srgbClr val="5D509F"/>
    <a:srgbClr val="F692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16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2AD93-B3E2-4990-9593-0FCC2173A182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4D281-3C72-4CE3-83AC-56A25F267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360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308100" y="2024063"/>
            <a:ext cx="9144000" cy="2387600"/>
          </a:xfrm>
        </p:spPr>
        <p:txBody>
          <a:bodyPr anchor="ctr">
            <a:normAutofit/>
          </a:bodyPr>
          <a:lstStyle>
            <a:lvl1pPr algn="l">
              <a:defRPr sz="4800" b="1" cap="all" baseline="0">
                <a:solidFill>
                  <a:schemeClr val="bg1"/>
                </a:solidFill>
                <a:latin typeface="Arial Black" panose="020B0A04020102020204" pitchFamily="34" charset="0"/>
                <a:cs typeface="Myriad Arabic" panose="01010101010101010101" pitchFamily="50" charset="-78"/>
              </a:defRPr>
            </a:lvl1pPr>
          </a:lstStyle>
          <a:p>
            <a:r>
              <a:rPr lang="ru-RU" dirty="0" smtClean="0"/>
              <a:t>ТРАНСФОРМАЦИЯ НЕГАТИВНОГО ОПЫТА</a:t>
            </a:r>
            <a:br>
              <a:rPr lang="ru-RU" dirty="0" smtClean="0"/>
            </a:br>
            <a:r>
              <a:rPr lang="ru-RU" dirty="0" smtClean="0"/>
              <a:t>В ПОЗИТИВНЫЙ</a:t>
            </a:r>
            <a:endParaRPr lang="ru-RU" dirty="0"/>
          </a:p>
        </p:txBody>
      </p:sp>
      <p:sp>
        <p:nvSpPr>
          <p:cNvPr id="12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308100" y="468947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600"/>
              </a:lnSpc>
              <a:buNone/>
              <a:defRPr sz="2200">
                <a:solidFill>
                  <a:srgbClr val="F6921E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Лариса Катран,</a:t>
            </a:r>
          </a:p>
          <a:p>
            <a:pPr lvl="0"/>
            <a:r>
              <a:rPr lang="ru-RU" dirty="0" smtClean="0"/>
              <a:t>директор по клиентскому сервису ESET </a:t>
            </a:r>
            <a:r>
              <a:rPr lang="ru-RU" dirty="0" err="1" smtClean="0"/>
              <a:t>Russia</a:t>
            </a:r>
            <a:r>
              <a:rPr lang="ru-RU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6947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91120" y="992238"/>
            <a:ext cx="6461077" cy="980400"/>
          </a:xfrm>
        </p:spPr>
        <p:txBody>
          <a:bodyPr anchor="t">
            <a:normAutofit/>
          </a:bodyPr>
          <a:lstStyle>
            <a:lvl1pPr>
              <a:lnSpc>
                <a:spcPts val="3200"/>
              </a:lnSpc>
              <a:defRPr sz="3400">
                <a:solidFill>
                  <a:srgbClr val="5D509F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491120" y="2730500"/>
            <a:ext cx="6461077" cy="1181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Канал: e-</a:t>
            </a:r>
            <a:r>
              <a:rPr lang="ru-RU" dirty="0" err="1" smtClean="0"/>
              <a:t>mail</a:t>
            </a:r>
            <a:r>
              <a:rPr lang="ru-RU" dirty="0" smtClean="0"/>
              <a:t>, сайт, звонок</a:t>
            </a:r>
            <a:endParaRPr lang="en-US" dirty="0" smtClean="0"/>
          </a:p>
          <a:p>
            <a:pPr lvl="0"/>
            <a:r>
              <a:rPr lang="ru-RU" dirty="0" smtClean="0"/>
              <a:t>Вопросы в зависимости от действия клиента + NPS</a:t>
            </a:r>
          </a:p>
        </p:txBody>
      </p:sp>
    </p:spTree>
    <p:extLst>
      <p:ext uri="{BB962C8B-B14F-4D97-AF65-F5344CB8AC3E}">
        <p14:creationId xmlns:p14="http://schemas.microsoft.com/office/powerpoint/2010/main" val="951775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17650" y="1844671"/>
            <a:ext cx="10515600" cy="2852737"/>
          </a:xfrm>
        </p:spPr>
        <p:txBody>
          <a:bodyPr anchor="ctr">
            <a:normAutofit/>
          </a:bodyPr>
          <a:lstStyle>
            <a:lvl1pPr>
              <a:lnSpc>
                <a:spcPts val="5000"/>
              </a:lnSpc>
              <a:defRPr sz="36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4736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640532" y="3923158"/>
            <a:ext cx="5534968" cy="5008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F6921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Лариса Катран, директор по клиентскому сервису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2064394" y="4504184"/>
            <a:ext cx="2579043" cy="3916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6921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+7 (915) 110 110 3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half" idx="11" hasCustomPrompt="1"/>
          </p:nvPr>
        </p:nvSpPr>
        <p:spPr>
          <a:xfrm>
            <a:off x="2064394" y="4924429"/>
            <a:ext cx="2579043" cy="3916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6921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lkatran@esetnod32.ru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43674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050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36628-3896-4E6C-BDBB-834B5AC07404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F738A-9226-496E-B915-6E25089542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628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Внутренний </a:t>
            </a:r>
            <a:br>
              <a:rPr lang="ru-RU" dirty="0" smtClean="0"/>
            </a:br>
            <a:r>
              <a:rPr lang="ru-RU" dirty="0" smtClean="0"/>
              <a:t>сервис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Леденева Анастасия,</a:t>
            </a:r>
          </a:p>
          <a:p>
            <a:r>
              <a:rPr lang="ru-RU" dirty="0" smtClean="0"/>
              <a:t>директор по работе с персоналом</a:t>
            </a:r>
          </a:p>
        </p:txBody>
      </p:sp>
    </p:spTree>
    <p:extLst>
      <p:ext uri="{BB962C8B-B14F-4D97-AF65-F5344CB8AC3E}">
        <p14:creationId xmlns:p14="http://schemas.microsoft.com/office/powerpoint/2010/main" val="161325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120" y="992238"/>
            <a:ext cx="9519780" cy="1242962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Вовлеченность</a:t>
            </a:r>
            <a:r>
              <a:rPr lang="en-US" b="1" dirty="0">
                <a:solidFill>
                  <a:srgbClr val="00AEBE"/>
                </a:solidFill>
              </a:rPr>
              <a:t/>
            </a:r>
            <a:br>
              <a:rPr lang="en-US" b="1" dirty="0">
                <a:solidFill>
                  <a:srgbClr val="00AEBE"/>
                </a:solidFill>
              </a:rPr>
            </a:br>
            <a:r>
              <a:rPr lang="ru-RU" dirty="0" smtClean="0"/>
              <a:t>Наши метрики - </a:t>
            </a:r>
            <a:r>
              <a:rPr lang="en-US" dirty="0" err="1" smtClean="0"/>
              <a:t>eNPS</a:t>
            </a:r>
            <a:r>
              <a:rPr lang="en-US" dirty="0" smtClean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491121" y="1971812"/>
            <a:ext cx="5919330" cy="380863"/>
          </a:xfrm>
        </p:spPr>
        <p:txBody>
          <a:bodyPr/>
          <a:lstStyle/>
          <a:p>
            <a:r>
              <a:rPr lang="en-US" b="1" dirty="0" err="1" smtClean="0">
                <a:latin typeface="+mn-lt"/>
              </a:rPr>
              <a:t>eNPS</a:t>
            </a:r>
            <a:r>
              <a:rPr lang="ru-RU" b="1" dirty="0" smtClean="0">
                <a:latin typeface="+mn-lt"/>
              </a:rPr>
              <a:t> (</a:t>
            </a:r>
            <a:r>
              <a:rPr lang="en-US" b="1" dirty="0" smtClean="0">
                <a:latin typeface="+mn-lt"/>
              </a:rPr>
              <a:t>employee net promotion score)</a:t>
            </a:r>
            <a:r>
              <a:rPr lang="ru-RU" b="1" dirty="0" smtClean="0">
                <a:latin typeface="+mn-lt"/>
              </a:rPr>
              <a:t> - лояльность</a:t>
            </a:r>
            <a:endParaRPr lang="en-US" b="1" dirty="0" smtClean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ru-RU" dirty="0" smtClean="0">
              <a:latin typeface="+mn-lt"/>
            </a:endParaRPr>
          </a:p>
          <a:p>
            <a:pPr lvl="1"/>
            <a:endParaRPr lang="en-US" sz="2000" dirty="0"/>
          </a:p>
          <a:p>
            <a:pPr marL="800100" lvl="1" indent="-342900">
              <a:buFont typeface="+mj-lt"/>
              <a:buAutoNum type="arabicPeriod"/>
            </a:pPr>
            <a:endParaRPr lang="en-US" sz="2000" dirty="0"/>
          </a:p>
          <a:p>
            <a:pPr lvl="1"/>
            <a:endParaRPr lang="en-US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endParaRPr lang="ru-RU" dirty="0" smtClean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474" y="4099199"/>
            <a:ext cx="4123737" cy="2355446"/>
          </a:xfrm>
          <a:prstGeom prst="rect">
            <a:avLst/>
          </a:prstGeom>
          <a:effectLst>
            <a:outerShdw blurRad="228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2" name="Picture 4" descr="ÐÐ°ÑÑÐ¸Ð½ÐºÐ¸ Ð¿Ð¾ Ð·Ð°Ð¿ÑÐ¾ÑÑ enps ÐºÑÐ¸ÑÐ¸ÐºÐ¸ Ð¿ÑÐ¾Ð¼Ð¾ÑÐµÑÑ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41" y="2797719"/>
            <a:ext cx="4633959" cy="83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11" y="2095568"/>
            <a:ext cx="4092929" cy="4209499"/>
          </a:xfrm>
          <a:prstGeom prst="rect">
            <a:avLst/>
          </a:prstGeom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11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120" y="992237"/>
            <a:ext cx="8043405" cy="1065163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Вовлеченность</a:t>
            </a:r>
            <a:r>
              <a:rPr lang="en-US" b="1" dirty="0">
                <a:solidFill>
                  <a:srgbClr val="00AEBE"/>
                </a:solidFill>
              </a:rPr>
              <a:t/>
            </a:r>
            <a:br>
              <a:rPr lang="en-US" b="1" dirty="0">
                <a:solidFill>
                  <a:srgbClr val="00AEBE"/>
                </a:solidFill>
              </a:rPr>
            </a:br>
            <a:r>
              <a:rPr lang="ru-RU" dirty="0"/>
              <a:t>П</a:t>
            </a:r>
            <a:r>
              <a:rPr lang="ru-RU" dirty="0" smtClean="0"/>
              <a:t>роблемы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500646" y="2282825"/>
            <a:ext cx="6146150" cy="3822700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C </a:t>
            </a:r>
            <a:r>
              <a:rPr lang="ru-RU" b="1" dirty="0" smtClean="0">
                <a:latin typeface="+mn-lt"/>
              </a:rPr>
              <a:t>чем мы столкнулись</a:t>
            </a:r>
            <a:r>
              <a:rPr lang="en-US" b="1" dirty="0" smtClean="0">
                <a:latin typeface="+mn-lt"/>
              </a:rPr>
              <a:t>:</a:t>
            </a:r>
            <a:endParaRPr lang="ru-RU" b="1" dirty="0" smtClean="0">
              <a:latin typeface="+mn-lt"/>
            </a:endParaRPr>
          </a:p>
          <a:p>
            <a:pPr marL="285750" indent="-285750"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dirty="0"/>
              <a:t>Слабая обратная </a:t>
            </a:r>
            <a:r>
              <a:rPr lang="ru-RU" dirty="0" smtClean="0"/>
              <a:t>связь. </a:t>
            </a:r>
            <a:r>
              <a:rPr lang="ru-RU" dirty="0"/>
              <a:t>Что происходит в </a:t>
            </a:r>
            <a:r>
              <a:rPr lang="ru-RU" dirty="0" smtClean="0"/>
              <a:t>компании</a:t>
            </a:r>
            <a:r>
              <a:rPr lang="en-US" dirty="0" smtClean="0"/>
              <a:t>?</a:t>
            </a:r>
            <a:endParaRPr lang="ru-RU" dirty="0"/>
          </a:p>
          <a:p>
            <a:pPr marL="285750" indent="-285750"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dirty="0" smtClean="0"/>
              <a:t>Отсутствие </a:t>
            </a:r>
            <a:r>
              <a:rPr lang="ru-RU" dirty="0" smtClean="0"/>
              <a:t>вертикального </a:t>
            </a:r>
            <a:r>
              <a:rPr lang="ru-RU" dirty="0" smtClean="0"/>
              <a:t>роста </a:t>
            </a:r>
            <a:r>
              <a:rPr lang="ru-RU" dirty="0" smtClean="0"/>
              <a:t>внутри компании </a:t>
            </a:r>
          </a:p>
          <a:p>
            <a:pPr marL="285750" indent="-285750"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dirty="0"/>
              <a:t>Выгорание </a:t>
            </a:r>
            <a:endParaRPr lang="ru-RU" dirty="0" smtClean="0"/>
          </a:p>
          <a:p>
            <a:pPr marL="285750" indent="-285750"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dirty="0" smtClean="0"/>
              <a:t>Отсутствие коммуникаций с региональными сотрудниками </a:t>
            </a:r>
          </a:p>
          <a:p>
            <a:pPr marL="285750" indent="-285750"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dirty="0" smtClean="0"/>
              <a:t>Сопротивление изменениям в компании </a:t>
            </a:r>
          </a:p>
          <a:p>
            <a:pPr marL="285750" indent="-285750"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dirty="0"/>
              <a:t>Обучение и адаптация </a:t>
            </a:r>
            <a:endParaRPr lang="en-US" dirty="0"/>
          </a:p>
          <a:p>
            <a:pPr marL="285750" indent="-285750"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dirty="0" smtClean="0"/>
              <a:t>Накопленная </a:t>
            </a:r>
            <a:r>
              <a:rPr lang="ru-RU" dirty="0" smtClean="0"/>
              <a:t>боль </a:t>
            </a:r>
            <a:endParaRPr lang="en-US" dirty="0" smtClean="0"/>
          </a:p>
          <a:p>
            <a:pPr lvl="1"/>
            <a:endParaRPr lang="en-US" sz="2000" dirty="0"/>
          </a:p>
          <a:p>
            <a:pPr marL="800100" lvl="1" indent="-342900">
              <a:buFont typeface="+mj-lt"/>
              <a:buAutoNum type="arabicPeriod"/>
            </a:pPr>
            <a:endParaRPr lang="en-US" sz="2000" dirty="0"/>
          </a:p>
          <a:p>
            <a:pPr lvl="1"/>
            <a:endParaRPr lang="en-US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144" y="2936752"/>
            <a:ext cx="5615805" cy="351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4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120" y="992238"/>
            <a:ext cx="9532480" cy="1496962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Вовлеченность</a:t>
            </a:r>
            <a:r>
              <a:rPr lang="en-US" b="1" dirty="0">
                <a:solidFill>
                  <a:srgbClr val="00AEBE"/>
                </a:solidFill>
              </a:rPr>
              <a:t/>
            </a:r>
            <a:br>
              <a:rPr lang="en-US" b="1" dirty="0">
                <a:solidFill>
                  <a:srgbClr val="00AEBE"/>
                </a:solidFill>
              </a:rPr>
            </a:br>
            <a:r>
              <a:rPr lang="ru-RU" dirty="0"/>
              <a:t>П</a:t>
            </a:r>
            <a:r>
              <a:rPr lang="ru-RU" dirty="0" smtClean="0"/>
              <a:t>лан действий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491121" y="2311400"/>
            <a:ext cx="5684379" cy="3619500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sz="2000" dirty="0" smtClean="0"/>
              <a:t>Адаптация / Подбор</a:t>
            </a:r>
            <a:endParaRPr lang="ru-RU" sz="2000" dirty="0"/>
          </a:p>
          <a:p>
            <a:pPr marL="342900" indent="-342900">
              <a:lnSpc>
                <a:spcPct val="150000"/>
              </a:lnSpc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sz="2000" dirty="0"/>
              <a:t>Внутренние коммуникации </a:t>
            </a:r>
            <a:r>
              <a:rPr lang="en-US" sz="2000" dirty="0"/>
              <a:t>/</a:t>
            </a:r>
            <a:r>
              <a:rPr lang="ru-RU" sz="2000" dirty="0"/>
              <a:t> </a:t>
            </a:r>
            <a:r>
              <a:rPr lang="ru-RU" sz="2000" dirty="0" smtClean="0"/>
              <a:t>Обратная </a:t>
            </a:r>
            <a:r>
              <a:rPr lang="ru-RU" sz="2000" dirty="0"/>
              <a:t>связь</a:t>
            </a:r>
          </a:p>
          <a:p>
            <a:pPr marL="342900" indent="-342900">
              <a:lnSpc>
                <a:spcPct val="150000"/>
              </a:lnSpc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sz="2000" dirty="0"/>
              <a:t>Корпоративные мероприятия </a:t>
            </a:r>
            <a:r>
              <a:rPr lang="en-US" sz="2000" dirty="0" smtClean="0"/>
              <a:t>/</a:t>
            </a:r>
            <a:r>
              <a:rPr lang="ru-RU" sz="2000" dirty="0" smtClean="0"/>
              <a:t> Культура</a:t>
            </a:r>
            <a:endParaRPr lang="ru-RU" sz="2000" dirty="0"/>
          </a:p>
          <a:p>
            <a:pPr marL="342900" indent="-342900">
              <a:lnSpc>
                <a:spcPct val="150000"/>
              </a:lnSpc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sz="2000" dirty="0" smtClean="0"/>
              <a:t>Награды / Поощрения / Поддержка </a:t>
            </a:r>
            <a:endParaRPr lang="ru-RU" sz="2000" dirty="0"/>
          </a:p>
          <a:p>
            <a:pPr marL="342900" indent="-342900">
              <a:lnSpc>
                <a:spcPct val="150000"/>
              </a:lnSpc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en-US" sz="2000" dirty="0" err="1"/>
              <a:t>WoW</a:t>
            </a:r>
            <a:r>
              <a:rPr lang="en-US" sz="2000" dirty="0"/>
              <a:t>-</a:t>
            </a:r>
            <a:r>
              <a:rPr lang="ru-RU" sz="2000" dirty="0"/>
              <a:t>эффекты для сотрудников </a:t>
            </a:r>
          </a:p>
          <a:p>
            <a:pPr marL="342900" indent="-342900">
              <a:lnSpc>
                <a:spcPct val="150000"/>
              </a:lnSpc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sz="2000" dirty="0"/>
              <a:t>Мы</a:t>
            </a:r>
            <a:r>
              <a:rPr lang="en-US" sz="2000" dirty="0" smtClean="0"/>
              <a:t>ESET</a:t>
            </a:r>
            <a:r>
              <a:rPr lang="ru-RU" sz="2000" dirty="0" smtClean="0"/>
              <a:t> </a:t>
            </a:r>
            <a:r>
              <a:rPr lang="en-US" sz="2000" dirty="0" smtClean="0"/>
              <a:t>/</a:t>
            </a:r>
            <a:r>
              <a:rPr lang="ru-RU" sz="2000" dirty="0" smtClean="0"/>
              <a:t> Команда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7971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120" y="992238"/>
            <a:ext cx="8287880" cy="112231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Вовлеченность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Адаптация и подбор</a:t>
            </a:r>
            <a:r>
              <a:rPr lang="en-US" dirty="0" smtClean="0"/>
              <a:t>: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491121" y="2946400"/>
            <a:ext cx="3069216" cy="1972130"/>
          </a:xfrm>
        </p:spPr>
        <p:txBody>
          <a:bodyPr/>
          <a:lstStyle/>
          <a:p>
            <a:pPr marL="342900" indent="-342900">
              <a:buClr>
                <a:srgbClr val="5D509F"/>
              </a:buClr>
              <a:buSzPct val="120000"/>
              <a:buFontTx/>
              <a:buChar char="›"/>
            </a:pPr>
            <a:r>
              <a:rPr lang="ru-RU" sz="2000" dirty="0"/>
              <a:t>Подбор персонала</a:t>
            </a:r>
          </a:p>
          <a:p>
            <a:pPr marL="342900" indent="-342900">
              <a:buClr>
                <a:srgbClr val="5D509F"/>
              </a:buClr>
              <a:buSzPct val="120000"/>
              <a:buFontTx/>
              <a:buChar char="›"/>
            </a:pPr>
            <a:r>
              <a:rPr lang="ru-RU" sz="2000" dirty="0" smtClean="0"/>
              <a:t>Наставничество</a:t>
            </a:r>
          </a:p>
          <a:p>
            <a:pPr marL="342900" indent="-342900">
              <a:buClr>
                <a:srgbClr val="5D509F"/>
              </a:buClr>
              <a:buSzPct val="120000"/>
              <a:buFontTx/>
              <a:buChar char="›"/>
            </a:pPr>
            <a:r>
              <a:rPr lang="ru-RU" sz="2000" dirty="0" smtClean="0"/>
              <a:t>СДД - </a:t>
            </a:r>
            <a:r>
              <a:rPr lang="ru-RU" sz="2000" dirty="0" err="1" smtClean="0"/>
              <a:t>Хоган</a:t>
            </a:r>
            <a:endParaRPr lang="ru-RU" sz="2000" dirty="0"/>
          </a:p>
          <a:p>
            <a:pPr marL="342900" indent="-342900">
              <a:buClr>
                <a:srgbClr val="5D509F"/>
              </a:buClr>
              <a:buSzPct val="120000"/>
              <a:buFontTx/>
              <a:buChar char="›"/>
            </a:pPr>
            <a:r>
              <a:rPr lang="ru-RU" sz="2000" dirty="0"/>
              <a:t>Оценка </a:t>
            </a:r>
            <a:r>
              <a:rPr lang="ru-RU" sz="2000" dirty="0" smtClean="0"/>
              <a:t>360</a:t>
            </a:r>
            <a:endParaRPr lang="ru-RU" dirty="0" smtClean="0"/>
          </a:p>
        </p:txBody>
      </p:sp>
      <p:grpSp>
        <p:nvGrpSpPr>
          <p:cNvPr id="19" name="Группа 18"/>
          <p:cNvGrpSpPr/>
          <p:nvPr/>
        </p:nvGrpSpPr>
        <p:grpSpPr>
          <a:xfrm>
            <a:off x="9603037" y="2479774"/>
            <a:ext cx="1699708" cy="1554645"/>
            <a:chOff x="9480008" y="2479774"/>
            <a:chExt cx="1699708" cy="1554645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80" r="826"/>
            <a:stretch/>
          </p:blipFill>
          <p:spPr>
            <a:xfrm>
              <a:off x="9810750" y="2479774"/>
              <a:ext cx="1038225" cy="1005199"/>
            </a:xfrm>
            <a:prstGeom prst="rect">
              <a:avLst/>
            </a:prstGeom>
          </p:spPr>
        </p:pic>
        <p:sp>
          <p:nvSpPr>
            <p:cNvPr id="11" name="Текст 2"/>
            <p:cNvSpPr txBox="1">
              <a:spLocks/>
            </p:cNvSpPr>
            <p:nvPr/>
          </p:nvSpPr>
          <p:spPr>
            <a:xfrm>
              <a:off x="9480008" y="3484973"/>
              <a:ext cx="1699708" cy="54944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200"/>
                </a:lnSpc>
                <a:buClr>
                  <a:srgbClr val="5D509F"/>
                </a:buClr>
                <a:buSzPct val="120000"/>
              </a:pPr>
              <a:r>
                <a:rPr lang="ru-RU" sz="1300" b="1" dirty="0" smtClean="0">
                  <a:solidFill>
                    <a:schemeClr val="accent6"/>
                  </a:solidFill>
                  <a:latin typeface="+mn-lt"/>
                </a:rPr>
                <a:t>Честность и открытость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921737" y="2479774"/>
            <a:ext cx="1245141" cy="1554645"/>
            <a:chOff x="7041610" y="2479774"/>
            <a:chExt cx="1245141" cy="155464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18" r="41778"/>
            <a:stretch/>
          </p:blipFill>
          <p:spPr>
            <a:xfrm>
              <a:off x="7126017" y="2479774"/>
              <a:ext cx="1076326" cy="1005199"/>
            </a:xfrm>
            <a:prstGeom prst="rect">
              <a:avLst/>
            </a:prstGeom>
          </p:spPr>
        </p:pic>
        <p:sp>
          <p:nvSpPr>
            <p:cNvPr id="12" name="Текст 2"/>
            <p:cNvSpPr txBox="1">
              <a:spLocks/>
            </p:cNvSpPr>
            <p:nvPr/>
          </p:nvSpPr>
          <p:spPr>
            <a:xfrm>
              <a:off x="7041610" y="3484973"/>
              <a:ext cx="1245141" cy="54944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200"/>
                </a:lnSpc>
                <a:buClr>
                  <a:srgbClr val="5D509F"/>
                </a:buClr>
                <a:buSzPct val="120000"/>
              </a:pPr>
              <a:r>
                <a:rPr lang="ru-RU" sz="1300" b="1" dirty="0" smtClean="0">
                  <a:solidFill>
                    <a:srgbClr val="F26F21"/>
                  </a:solidFill>
                  <a:latin typeface="+mn-lt"/>
                </a:rPr>
                <a:t>Уважение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8384636" y="2479774"/>
            <a:ext cx="1245141" cy="1554645"/>
            <a:chOff x="8384636" y="2479774"/>
            <a:chExt cx="1245141" cy="155464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79" r="21531"/>
            <a:stretch/>
          </p:blipFill>
          <p:spPr>
            <a:xfrm>
              <a:off x="8497619" y="2479774"/>
              <a:ext cx="1019175" cy="1005199"/>
            </a:xfrm>
            <a:prstGeom prst="rect">
              <a:avLst/>
            </a:prstGeom>
          </p:spPr>
        </p:pic>
        <p:sp>
          <p:nvSpPr>
            <p:cNvPr id="13" name="Текст 2"/>
            <p:cNvSpPr txBox="1">
              <a:spLocks/>
            </p:cNvSpPr>
            <p:nvPr/>
          </p:nvSpPr>
          <p:spPr>
            <a:xfrm>
              <a:off x="8384636" y="3484973"/>
              <a:ext cx="1245141" cy="54944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200"/>
                </a:lnSpc>
                <a:buClr>
                  <a:srgbClr val="5D509F"/>
                </a:buClr>
                <a:buSzPct val="120000"/>
              </a:pPr>
              <a:r>
                <a:rPr lang="ru-RU" sz="1300" b="1" dirty="0" smtClean="0">
                  <a:solidFill>
                    <a:srgbClr val="FAAE40"/>
                  </a:solidFill>
                  <a:latin typeface="+mn-lt"/>
                </a:rPr>
                <a:t>Командная работа</a:t>
              </a: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r="63246"/>
          <a:stretch/>
        </p:blipFill>
        <p:spPr>
          <a:xfrm>
            <a:off x="7693585" y="4037934"/>
            <a:ext cx="1019175" cy="1005199"/>
          </a:xfrm>
          <a:prstGeom prst="rect">
            <a:avLst/>
          </a:prstGeom>
        </p:spPr>
      </p:pic>
      <p:sp>
        <p:nvSpPr>
          <p:cNvPr id="14" name="Текст 2"/>
          <p:cNvSpPr txBox="1">
            <a:spLocks/>
          </p:cNvSpPr>
          <p:nvPr/>
        </p:nvSpPr>
        <p:spPr>
          <a:xfrm>
            <a:off x="7214719" y="5043133"/>
            <a:ext cx="1976906" cy="82036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00"/>
              </a:lnSpc>
              <a:buClr>
                <a:srgbClr val="5D509F"/>
              </a:buClr>
              <a:buSzPct val="120000"/>
            </a:pPr>
            <a:r>
              <a:rPr lang="ru-RU" sz="1300" b="1" dirty="0" smtClean="0">
                <a:solidFill>
                  <a:srgbClr val="A5B6C0"/>
                </a:solidFill>
                <a:latin typeface="+mn-lt"/>
              </a:rPr>
              <a:t>Энтузиазм и неравнодушное отношение к работе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8905606" y="4037934"/>
            <a:ext cx="1722358" cy="1509104"/>
            <a:chOff x="4295787" y="2479774"/>
            <a:chExt cx="1722358" cy="150910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580"/>
            <a:stretch/>
          </p:blipFill>
          <p:spPr>
            <a:xfrm>
              <a:off x="4612035" y="2479774"/>
              <a:ext cx="1089862" cy="1005199"/>
            </a:xfrm>
            <a:prstGeom prst="rect">
              <a:avLst/>
            </a:prstGeom>
          </p:spPr>
        </p:pic>
        <p:sp>
          <p:nvSpPr>
            <p:cNvPr id="15" name="Текст 2"/>
            <p:cNvSpPr txBox="1">
              <a:spLocks/>
            </p:cNvSpPr>
            <p:nvPr/>
          </p:nvSpPr>
          <p:spPr>
            <a:xfrm>
              <a:off x="4295787" y="3484973"/>
              <a:ext cx="1722358" cy="503905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200"/>
                </a:lnSpc>
                <a:buClr>
                  <a:srgbClr val="5D509F"/>
                </a:buClr>
                <a:buSzPct val="120000"/>
              </a:pPr>
              <a:r>
                <a:rPr lang="ru-RU" sz="1300" b="1" dirty="0">
                  <a:solidFill>
                    <a:srgbClr val="0093D8"/>
                  </a:solidFill>
                  <a:latin typeface="+mn-lt"/>
                </a:rPr>
                <a:t>П</a:t>
              </a:r>
              <a:r>
                <a:rPr lang="ru-RU" sz="1300" b="1" dirty="0" smtClean="0">
                  <a:solidFill>
                    <a:srgbClr val="0093D8"/>
                  </a:solidFill>
                  <a:latin typeface="+mn-lt"/>
                </a:rPr>
                <a:t>артнерство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851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120" y="992238"/>
            <a:ext cx="8973680" cy="1103262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Вовлеченность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Внутренние коммуникации</a:t>
            </a:r>
            <a:r>
              <a:rPr lang="en-US" dirty="0" smtClean="0"/>
              <a:t>: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9" y="2491597"/>
            <a:ext cx="5350085" cy="3718962"/>
          </a:xfrm>
          <a:prstGeom prst="rect">
            <a:avLst/>
          </a:prstGeom>
          <a:ln>
            <a:noFill/>
          </a:ln>
          <a:effectLst>
            <a:outerShdw blurRad="393700" dist="139700" dir="2700000" sx="98000" sy="98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618" y="2489200"/>
            <a:ext cx="5358866" cy="3721359"/>
          </a:xfrm>
          <a:prstGeom prst="rect">
            <a:avLst/>
          </a:prstGeom>
          <a:effectLst>
            <a:outerShdw blurRad="406400" dist="38100" dir="2700000" sx="101000" sy="101000" algn="tl" rotWithShape="0">
              <a:prstClr val="black">
                <a:alpha val="3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928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119" y="992238"/>
            <a:ext cx="10185635" cy="1369962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Вовлеченность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Внутренние </a:t>
            </a:r>
            <a:r>
              <a:rPr lang="ru-RU" dirty="0" smtClean="0"/>
              <a:t>коммуникации - Портал</a:t>
            </a:r>
            <a:r>
              <a:rPr lang="en-US" dirty="0" smtClean="0"/>
              <a:t>: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19" y="2362200"/>
            <a:ext cx="5331004" cy="2801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31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323" y="3396020"/>
            <a:ext cx="5869975" cy="2801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3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474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120" y="992238"/>
            <a:ext cx="10815180" cy="1560462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Вовлеченность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Внутренние </a:t>
            </a:r>
            <a:r>
              <a:rPr lang="ru-RU" dirty="0" smtClean="0"/>
              <a:t>коммуникации</a:t>
            </a:r>
            <a:r>
              <a:rPr lang="en-US" dirty="0" smtClean="0"/>
              <a:t> – </a:t>
            </a:r>
            <a:r>
              <a:rPr lang="ru-RU" dirty="0" smtClean="0"/>
              <a:t>Банк Идей</a:t>
            </a:r>
            <a:r>
              <a:rPr lang="en-US" dirty="0" smtClean="0"/>
              <a:t>: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043" t="947" r="1507" b="1617"/>
          <a:stretch/>
        </p:blipFill>
        <p:spPr>
          <a:xfrm>
            <a:off x="6722382" y="2360074"/>
            <a:ext cx="4129120" cy="3745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3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794" y="2310561"/>
            <a:ext cx="5064964" cy="3858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901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119" y="992238"/>
            <a:ext cx="10123707" cy="1738262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Вовлеченность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Внутренние коммуникации</a:t>
            </a:r>
            <a:r>
              <a:rPr lang="en-US" dirty="0"/>
              <a:t> –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Обратная связь</a:t>
            </a:r>
            <a:r>
              <a:rPr lang="en-US" dirty="0" smtClean="0"/>
              <a:t>: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20" y="2738196"/>
            <a:ext cx="5971752" cy="3125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3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245" y="2780533"/>
            <a:ext cx="4103675" cy="3014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184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119" y="992238"/>
            <a:ext cx="10571571" cy="9804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Вовлеченность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Корпоративные мероприятия</a:t>
            </a:r>
            <a:r>
              <a:rPr lang="en-US" dirty="0" smtClean="0"/>
              <a:t>:</a:t>
            </a:r>
            <a:endParaRPr lang="ru-RU" dirty="0"/>
          </a:p>
        </p:txBody>
      </p:sp>
      <p:pic>
        <p:nvPicPr>
          <p:cNvPr id="1026" name="Picture 2" descr="http://team.esetnod32.ru/upload/iblock/cc8/IMG_37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91500"/>
            <a:ext cx="3005545" cy="200291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eam.esetnod32.ru/upload/iblock/43d/IMG_56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5" r="4815"/>
          <a:stretch/>
        </p:blipFill>
        <p:spPr bwMode="auto">
          <a:xfrm>
            <a:off x="9172113" y="4266428"/>
            <a:ext cx="3048916" cy="259157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eam.esetnod32.ru/upload/iblock/4c6/DSC_49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6" b="4418"/>
          <a:stretch/>
        </p:blipFill>
        <p:spPr bwMode="auto">
          <a:xfrm>
            <a:off x="9172113" y="2191501"/>
            <a:ext cx="3039827" cy="199314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team.esetnod32.ru/upload/iblock/3cf/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61" y="4266428"/>
            <a:ext cx="1728573" cy="259996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778" y="2191500"/>
            <a:ext cx="2500462" cy="2000470"/>
          </a:xfrm>
          <a:prstGeom prst="rect">
            <a:avLst/>
          </a:prstGeom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1" t="25324" r="15457" b="21597"/>
          <a:stretch/>
        </p:blipFill>
        <p:spPr>
          <a:xfrm>
            <a:off x="4924424" y="4275953"/>
            <a:ext cx="4166493" cy="25999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b="2508"/>
          <a:stretch/>
        </p:blipFill>
        <p:spPr>
          <a:xfrm>
            <a:off x="5672566" y="2191500"/>
            <a:ext cx="3418352" cy="19931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0" t="3871" r="10957" b="5568"/>
          <a:stretch/>
        </p:blipFill>
        <p:spPr>
          <a:xfrm>
            <a:off x="1784350" y="4275952"/>
            <a:ext cx="3049359" cy="258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63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0854" y="958043"/>
            <a:ext cx="10799273" cy="164842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Вовлеченность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Награды и поощрения</a:t>
            </a:r>
            <a:r>
              <a:rPr lang="en-US" dirty="0" smtClean="0"/>
              <a:t>: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597" t="17445" r="13167" b="6320"/>
          <a:stretch/>
        </p:blipFill>
        <p:spPr>
          <a:xfrm>
            <a:off x="6191528" y="2333859"/>
            <a:ext cx="2603967" cy="1952975"/>
          </a:xfrm>
          <a:prstGeom prst="rect">
            <a:avLst/>
          </a:prstGeom>
          <a:ln>
            <a:noFill/>
          </a:ln>
          <a:effectLst>
            <a:outerShdw blurRad="279400" dist="381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5980" t="18821" r="12850" b="10008"/>
          <a:stretch/>
        </p:blipFill>
        <p:spPr>
          <a:xfrm>
            <a:off x="3453179" y="4522201"/>
            <a:ext cx="2545404" cy="1909053"/>
          </a:xfrm>
          <a:prstGeom prst="rect">
            <a:avLst/>
          </a:prstGeom>
          <a:ln>
            <a:noFill/>
          </a:ln>
          <a:effectLst>
            <a:outerShdw blurRad="279400" dist="381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b="8301"/>
          <a:stretch/>
        </p:blipFill>
        <p:spPr>
          <a:xfrm>
            <a:off x="754574" y="2333859"/>
            <a:ext cx="2504280" cy="4088155"/>
          </a:xfrm>
          <a:prstGeom prst="rect">
            <a:avLst/>
          </a:prstGeom>
          <a:ln>
            <a:noFill/>
          </a:ln>
          <a:effectLst>
            <a:outerShdw blurRad="279400" dist="381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3179" y="2333859"/>
            <a:ext cx="2550770" cy="1911570"/>
          </a:xfrm>
          <a:prstGeom prst="rect">
            <a:avLst/>
          </a:prstGeom>
          <a:ln>
            <a:noFill/>
          </a:ln>
          <a:effectLst>
            <a:outerShdw blurRad="279400" dist="381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b="8376"/>
          <a:stretch/>
        </p:blipFill>
        <p:spPr>
          <a:xfrm>
            <a:off x="6191528" y="4522201"/>
            <a:ext cx="2603967" cy="1910803"/>
          </a:xfrm>
          <a:prstGeom prst="rect">
            <a:avLst/>
          </a:prstGeom>
          <a:ln>
            <a:noFill/>
          </a:ln>
          <a:effectLst>
            <a:outerShdw blurRad="279400" dist="381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b="9727"/>
          <a:stretch/>
        </p:blipFill>
        <p:spPr>
          <a:xfrm>
            <a:off x="9046572" y="2333859"/>
            <a:ext cx="2537608" cy="4078106"/>
          </a:xfrm>
          <a:prstGeom prst="rect">
            <a:avLst/>
          </a:prstGeom>
          <a:ln>
            <a:noFill/>
          </a:ln>
          <a:effectLst>
            <a:outerShdw blurRad="279400" dist="38100" dir="2700000" algn="tl" rotWithShape="0">
              <a:prstClr val="black">
                <a:alpha val="3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6632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67" y="4615882"/>
            <a:ext cx="850238" cy="8502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120" y="992238"/>
            <a:ext cx="7910055" cy="95991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Ц</a:t>
            </a:r>
            <a:r>
              <a:rPr lang="ru-RU" dirty="0" smtClean="0">
                <a:solidFill>
                  <a:schemeClr val="tx2"/>
                </a:solidFill>
              </a:rPr>
              <a:t>ель компании на 2019: </a:t>
            </a: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ru-RU" dirty="0" smtClean="0"/>
              <a:t>№1 в области сервиса в ИТ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491120" y="2320924"/>
            <a:ext cx="6461077" cy="3451225"/>
          </a:xfrm>
        </p:spPr>
        <p:txBody>
          <a:bodyPr/>
          <a:lstStyle/>
          <a:p>
            <a:pPr lvl="2">
              <a:lnSpc>
                <a:spcPct val="100000"/>
              </a:lnSpc>
            </a:pPr>
            <a:r>
              <a:rPr lang="ru-RU" sz="2200" dirty="0" smtClean="0">
                <a:latin typeface="+mj-lt"/>
              </a:rPr>
              <a:t>1. Клиентский сервис </a:t>
            </a:r>
            <a:endParaRPr lang="ru-RU" sz="2400" dirty="0" smtClean="0">
              <a:latin typeface="+mj-lt"/>
            </a:endParaRPr>
          </a:p>
          <a:p>
            <a:pPr marL="800100" lvl="1" indent="-342900">
              <a:lnSpc>
                <a:spcPct val="100000"/>
              </a:lnSpc>
              <a:buAutoNum type="arabicPeriod"/>
            </a:pPr>
            <a:endParaRPr lang="ru-RU" sz="2400" dirty="0" smtClean="0">
              <a:latin typeface="+mj-lt"/>
            </a:endParaRPr>
          </a:p>
          <a:p>
            <a:pPr lvl="2">
              <a:lnSpc>
                <a:spcPct val="100000"/>
              </a:lnSpc>
            </a:pPr>
            <a:r>
              <a:rPr lang="ru-RU" sz="2200" dirty="0" smtClean="0">
                <a:latin typeface="+mj-lt"/>
              </a:rPr>
              <a:t>2. </a:t>
            </a:r>
            <a:r>
              <a:rPr lang="ru-RU" sz="2200" dirty="0">
                <a:latin typeface="+mj-lt"/>
              </a:rPr>
              <a:t>П</a:t>
            </a:r>
            <a:r>
              <a:rPr lang="ru-RU" sz="2200" dirty="0" smtClean="0">
                <a:latin typeface="+mj-lt"/>
              </a:rPr>
              <a:t>артнерского сервис</a:t>
            </a:r>
          </a:p>
          <a:p>
            <a:pPr lvl="2">
              <a:lnSpc>
                <a:spcPct val="100000"/>
              </a:lnSpc>
            </a:pPr>
            <a:endParaRPr lang="ru-RU" sz="2400" dirty="0" smtClean="0">
              <a:latin typeface="+mj-lt"/>
            </a:endParaRPr>
          </a:p>
          <a:p>
            <a:pPr lvl="2">
              <a:lnSpc>
                <a:spcPct val="100000"/>
              </a:lnSpc>
            </a:pPr>
            <a:r>
              <a:rPr lang="ru-RU" sz="2200" dirty="0" smtClean="0">
                <a:latin typeface="+mj-lt"/>
              </a:rPr>
              <a:t>3. Новый бизнес</a:t>
            </a:r>
          </a:p>
          <a:p>
            <a:pPr lvl="1">
              <a:lnSpc>
                <a:spcPct val="100000"/>
              </a:lnSpc>
            </a:pPr>
            <a:endParaRPr lang="ru-RU" sz="2400" dirty="0" smtClean="0">
              <a:latin typeface="+mj-lt"/>
            </a:endParaRPr>
          </a:p>
          <a:p>
            <a:pPr lvl="1">
              <a:lnSpc>
                <a:spcPct val="100000"/>
              </a:lnSpc>
            </a:pPr>
            <a:r>
              <a:rPr lang="ru-RU" sz="2400" b="1" dirty="0" smtClean="0">
                <a:latin typeface="+mj-lt"/>
              </a:rPr>
              <a:t>	</a:t>
            </a:r>
            <a:r>
              <a:rPr lang="ru-RU" sz="2400" b="1" dirty="0" smtClean="0"/>
              <a:t>4. Вовлеченность персонала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756" y="2972734"/>
            <a:ext cx="837783" cy="8377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756" y="3790699"/>
            <a:ext cx="845002" cy="8450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756" y="2161416"/>
            <a:ext cx="831136" cy="83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0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119" y="992238"/>
            <a:ext cx="4974339" cy="118059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Вовлеченность</a:t>
            </a:r>
            <a:r>
              <a:rPr lang="ru-RU" dirty="0"/>
              <a:t/>
            </a:r>
            <a:br>
              <a:rPr lang="ru-RU" dirty="0"/>
            </a:br>
            <a:r>
              <a:rPr lang="en-US" dirty="0" smtClean="0"/>
              <a:t>Wow</a:t>
            </a:r>
            <a:r>
              <a:rPr lang="ru-RU" dirty="0" smtClean="0"/>
              <a:t>-эффекты</a:t>
            </a:r>
            <a:r>
              <a:rPr lang="en-US" dirty="0" smtClean="0"/>
              <a:t>: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4774"/>
            <a:ext cx="3238992" cy="3808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4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355" y="2554773"/>
            <a:ext cx="5743018" cy="3808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40000"/>
              </a:srgbClr>
            </a:outerShdw>
          </a:effectLst>
        </p:spPr>
      </p:pic>
      <p:sp>
        <p:nvSpPr>
          <p:cNvPr id="7" name="AutoShape 2" descr="blob:https://web.whatsapp.com/2c231a72-318e-4bc3-b165-e3fd5b1375b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4646"/>
          <a:stretch/>
        </p:blipFill>
        <p:spPr>
          <a:xfrm>
            <a:off x="3381445" y="2554774"/>
            <a:ext cx="2918615" cy="3808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5008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120" y="992238"/>
            <a:ext cx="7919580" cy="135726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Корпоративная культура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МЫ</a:t>
            </a:r>
            <a:r>
              <a:rPr lang="en-US" dirty="0" smtClean="0"/>
              <a:t>ESET</a:t>
            </a:r>
            <a:r>
              <a:rPr lang="ru-RU" dirty="0" smtClean="0"/>
              <a:t> </a:t>
            </a:r>
            <a:r>
              <a:rPr lang="en-US" dirty="0" smtClean="0"/>
              <a:t>/ </a:t>
            </a:r>
            <a:r>
              <a:rPr lang="ru-RU" dirty="0" smtClean="0"/>
              <a:t>Команда</a:t>
            </a:r>
            <a:r>
              <a:rPr lang="en-US" dirty="0" smtClean="0"/>
              <a:t>: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013" t="3593" r="849" b="2436"/>
          <a:stretch/>
        </p:blipFill>
        <p:spPr>
          <a:xfrm>
            <a:off x="1647104" y="2038349"/>
            <a:ext cx="5295900" cy="2476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4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4843"/>
          <a:stretch/>
        </p:blipFill>
        <p:spPr>
          <a:xfrm>
            <a:off x="7669869" y="2038349"/>
            <a:ext cx="3738945" cy="4535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4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104" y="4669462"/>
            <a:ext cx="2424057" cy="190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4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333" r="5554" b="-333"/>
          <a:stretch/>
        </p:blipFill>
        <p:spPr>
          <a:xfrm>
            <a:off x="4199803" y="4669462"/>
            <a:ext cx="2747097" cy="190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8747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120" y="992238"/>
            <a:ext cx="9710280" cy="912762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Внутренние коммуникации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 smtClean="0"/>
              <a:t>Геймификация</a:t>
            </a:r>
            <a:r>
              <a:rPr lang="en-US" dirty="0" smtClean="0"/>
              <a:t>: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6923"/>
          <a:stretch/>
        </p:blipFill>
        <p:spPr>
          <a:xfrm>
            <a:off x="1600200" y="1968500"/>
            <a:ext cx="9572347" cy="4610100"/>
          </a:xfrm>
          <a:prstGeom prst="rect">
            <a:avLst/>
          </a:prstGeom>
          <a:ln>
            <a:noFill/>
          </a:ln>
          <a:effectLst>
            <a:outerShdw blurRad="381000" dist="139700" dir="2700000" algn="tl" rotWithShape="0">
              <a:srgbClr val="333333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6792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120" y="992238"/>
            <a:ext cx="10294480" cy="1408062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Внутренние коммуникации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Чем</a:t>
            </a:r>
            <a:r>
              <a:rPr lang="ru-RU" dirty="0" smtClean="0"/>
              <a:t> </a:t>
            </a:r>
            <a:r>
              <a:rPr lang="ru-RU" dirty="0" smtClean="0"/>
              <a:t>мы можем быть полезны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491120" y="2400300"/>
            <a:ext cx="8033880" cy="321310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dirty="0" smtClean="0"/>
              <a:t>Померить </a:t>
            </a:r>
            <a:r>
              <a:rPr lang="ru-RU" dirty="0"/>
              <a:t>и понять метрики (</a:t>
            </a:r>
            <a:r>
              <a:rPr lang="en-US" dirty="0" err="1"/>
              <a:t>eNPS</a:t>
            </a:r>
            <a:r>
              <a:rPr lang="ru-RU" dirty="0"/>
              <a:t>, </a:t>
            </a:r>
            <a:r>
              <a:rPr lang="en-US" dirty="0" err="1"/>
              <a:t>Gallap</a:t>
            </a:r>
            <a:r>
              <a:rPr lang="ru-RU" dirty="0"/>
              <a:t>, </a:t>
            </a:r>
            <a:r>
              <a:rPr lang="en-US" dirty="0"/>
              <a:t>ESI</a:t>
            </a:r>
            <a:r>
              <a:rPr lang="ru-RU" dirty="0"/>
              <a:t>, </a:t>
            </a:r>
            <a:r>
              <a:rPr lang="en-US" dirty="0"/>
              <a:t>employee journey</a:t>
            </a:r>
            <a:r>
              <a:rPr lang="ru-RU" dirty="0" smtClean="0"/>
              <a:t>)</a:t>
            </a:r>
          </a:p>
          <a:p>
            <a:pPr marL="285750" indent="-285750">
              <a:lnSpc>
                <a:spcPct val="150000"/>
              </a:lnSpc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dirty="0" smtClean="0"/>
              <a:t>Разработать </a:t>
            </a:r>
            <a:r>
              <a:rPr lang="ru-RU" dirty="0"/>
              <a:t>план действий для повышения </a:t>
            </a:r>
            <a:r>
              <a:rPr lang="ru-RU" dirty="0" smtClean="0"/>
              <a:t>вовлеченности</a:t>
            </a:r>
          </a:p>
          <a:p>
            <a:pPr marL="285750" indent="-285750">
              <a:lnSpc>
                <a:spcPct val="150000"/>
              </a:lnSpc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dirty="0" smtClean="0"/>
              <a:t>Построить </a:t>
            </a:r>
            <a:r>
              <a:rPr lang="ru-RU" dirty="0"/>
              <a:t>системы коммуникаций с сотрудниками (обратная связь) </a:t>
            </a:r>
            <a:endParaRPr lang="ru-RU" dirty="0" smtClean="0"/>
          </a:p>
          <a:p>
            <a:pPr marL="285750" indent="-285750">
              <a:lnSpc>
                <a:spcPct val="150000"/>
              </a:lnSpc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dirty="0" smtClean="0"/>
              <a:t>Найти </a:t>
            </a:r>
            <a:r>
              <a:rPr lang="ru-RU" dirty="0"/>
              <a:t>персональный подход к сотрудникам </a:t>
            </a:r>
            <a:endParaRPr lang="ru-RU" dirty="0" smtClean="0"/>
          </a:p>
          <a:p>
            <a:pPr marL="285750" indent="-285750">
              <a:lnSpc>
                <a:spcPct val="150000"/>
              </a:lnSpc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dirty="0" smtClean="0"/>
              <a:t>Устроить </a:t>
            </a:r>
            <a:r>
              <a:rPr lang="ru-RU" dirty="0"/>
              <a:t>самое необычное корпоративные мероприятие </a:t>
            </a:r>
            <a:endParaRPr lang="ru-RU" dirty="0" smtClean="0"/>
          </a:p>
          <a:p>
            <a:pPr marL="285750" indent="-285750">
              <a:lnSpc>
                <a:spcPct val="150000"/>
              </a:lnSpc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en-US" dirty="0" smtClean="0"/>
              <a:t>Wow </a:t>
            </a:r>
            <a:r>
              <a:rPr lang="ru-RU" dirty="0"/>
              <a:t>– </a:t>
            </a:r>
            <a:r>
              <a:rPr lang="ru-RU" dirty="0" smtClean="0"/>
              <a:t>эффекты</a:t>
            </a:r>
            <a:endParaRPr lang="en-US" dirty="0" smtClean="0"/>
          </a:p>
          <a:p>
            <a:pPr marL="285750" indent="-285750">
              <a:lnSpc>
                <a:spcPct val="150000"/>
              </a:lnSpc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dirty="0" smtClean="0"/>
              <a:t>Сервисные Игры </a:t>
            </a:r>
          </a:p>
          <a:p>
            <a:pPr marL="285750" indent="-285750">
              <a:lnSpc>
                <a:spcPct val="150000"/>
              </a:lnSpc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endParaRPr lang="ru-RU" dirty="0" smtClean="0"/>
          </a:p>
          <a:p>
            <a:pPr marL="285750" indent="-285750">
              <a:lnSpc>
                <a:spcPct val="150000"/>
              </a:lnSpc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582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7650" y="1844671"/>
            <a:ext cx="7397750" cy="2852737"/>
          </a:xfrm>
        </p:spPr>
        <p:txBody>
          <a:bodyPr>
            <a:normAutofit/>
          </a:bodyPr>
          <a:lstStyle/>
          <a:p>
            <a:r>
              <a:rPr lang="en-US" dirty="0" smtClean="0"/>
              <a:t>A LITTLE EXTRA:</a:t>
            </a:r>
            <a:br>
              <a:rPr lang="en-US" dirty="0" smtClean="0"/>
            </a:br>
            <a:r>
              <a:rPr lang="ru-RU" dirty="0" smtClean="0"/>
              <a:t>СЕРВИСНЫЕ ИГРЫ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980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Сервисные ИГРЫ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Вовлеченность</a:t>
            </a:r>
            <a:r>
              <a:rPr lang="en-US" dirty="0" smtClean="0"/>
              <a:t>: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810" y="0"/>
            <a:ext cx="4854190" cy="6858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125" y="2125315"/>
            <a:ext cx="3058383" cy="43229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851" y="2125315"/>
            <a:ext cx="3070930" cy="43471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6209" y="2101062"/>
            <a:ext cx="3061796" cy="437141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3433" y="2115789"/>
            <a:ext cx="3116078" cy="435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120" y="992238"/>
            <a:ext cx="6992480" cy="123026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Сервисные ИГРЫ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Вовлеченность</a:t>
            </a:r>
            <a:r>
              <a:rPr lang="en-US" dirty="0" smtClean="0"/>
              <a:t>: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75" y="2222500"/>
            <a:ext cx="5167759" cy="4002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334" y="2209540"/>
            <a:ext cx="5370582" cy="4015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182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Сервисные </a:t>
            </a:r>
            <a:r>
              <a:rPr lang="ru-RU" dirty="0" smtClean="0">
                <a:solidFill>
                  <a:schemeClr val="tx2"/>
                </a:solidFill>
              </a:rPr>
              <a:t>ИГРЫ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Первый конкурс</a:t>
            </a:r>
            <a:r>
              <a:rPr lang="en-US" dirty="0"/>
              <a:t>: </a:t>
            </a:r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-12700" y="2612548"/>
            <a:ext cx="12204700" cy="3191352"/>
            <a:chOff x="213420" y="2599964"/>
            <a:chExt cx="11864280" cy="3102337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/>
            <a:srcRect l="11685"/>
            <a:stretch/>
          </p:blipFill>
          <p:spPr>
            <a:xfrm>
              <a:off x="213420" y="2599964"/>
              <a:ext cx="3562521" cy="31023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5253" y="2599964"/>
              <a:ext cx="4612686" cy="31023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4"/>
            <a:srcRect l="9262" r="7756"/>
            <a:stretch/>
          </p:blipFill>
          <p:spPr>
            <a:xfrm>
              <a:off x="8572500" y="2599964"/>
              <a:ext cx="3505200" cy="3102337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4" name="Прямоугольник 3"/>
          <p:cNvSpPr/>
          <p:nvPr/>
        </p:nvSpPr>
        <p:spPr>
          <a:xfrm>
            <a:off x="8839200" y="177800"/>
            <a:ext cx="3213100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384" y="450850"/>
            <a:ext cx="1649870" cy="187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8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Сервисные ИГРЫ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Первый конкурс</a:t>
            </a:r>
            <a:r>
              <a:rPr lang="en-US" dirty="0"/>
              <a:t>: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426" y="2350044"/>
            <a:ext cx="4592111" cy="370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185" y="2350044"/>
            <a:ext cx="3379515" cy="3717891"/>
          </a:xfrm>
          <a:prstGeom prst="rect">
            <a:avLst/>
          </a:prstGeom>
          <a:ln>
            <a:noFill/>
          </a:ln>
          <a:effectLst>
            <a:outerShdw blurRad="3683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8902700" y="165100"/>
            <a:ext cx="3048000" cy="827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http://team.esetnod32.ru/upload/resize_cache/iblock/5f1/740_740_2/%D0%9B%D0%BE%D0%B3%D0%BE-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24" y="435602"/>
            <a:ext cx="1603473" cy="160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94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Сервисные ИГРЫ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Второй конкурс</a:t>
            </a:r>
            <a:r>
              <a:rPr lang="en-US" dirty="0" smtClean="0"/>
              <a:t>: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811" y="2110372"/>
            <a:ext cx="3805615" cy="4251014"/>
          </a:xfrm>
          <a:prstGeom prst="rect">
            <a:avLst/>
          </a:prstGeom>
          <a:effectLst>
            <a:outerShdw blurRad="3302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134" y="2121565"/>
            <a:ext cx="4303102" cy="4239821"/>
          </a:xfrm>
          <a:prstGeom prst="rect">
            <a:avLst/>
          </a:prstGeom>
          <a:effectLst>
            <a:outerShdw blurRad="330200" dist="381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501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120" y="992237"/>
            <a:ext cx="8643480" cy="1404959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Феномен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вовлеченности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491121" y="2644775"/>
            <a:ext cx="3436844" cy="3289300"/>
          </a:xfrm>
        </p:spPr>
        <p:txBody>
          <a:bodyPr/>
          <a:lstStyle/>
          <a:p>
            <a:r>
              <a:rPr lang="ru-RU" b="1" dirty="0" smtClean="0">
                <a:latin typeface="+mn-lt"/>
              </a:rPr>
              <a:t>Вовлеченность в мире (</a:t>
            </a:r>
            <a:r>
              <a:rPr lang="en-US" b="1" dirty="0" smtClean="0">
                <a:latin typeface="+mn-lt"/>
              </a:rPr>
              <a:t>Gallup): </a:t>
            </a:r>
            <a:endParaRPr lang="ru-RU" b="1" dirty="0" smtClean="0">
              <a:latin typeface="+mn-lt"/>
            </a:endParaRPr>
          </a:p>
          <a:p>
            <a:endParaRPr lang="ru-RU" b="1" dirty="0">
              <a:latin typeface="+mn-lt"/>
            </a:endParaRPr>
          </a:p>
          <a:p>
            <a:pPr marL="342900" indent="-342900"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sz="2000" dirty="0" smtClean="0"/>
              <a:t>США </a:t>
            </a:r>
            <a:r>
              <a:rPr lang="ru-RU" sz="2000" dirty="0"/>
              <a:t>– </a:t>
            </a:r>
            <a:r>
              <a:rPr lang="ru-RU" sz="2000" b="1" dirty="0"/>
              <a:t>33%</a:t>
            </a:r>
            <a:r>
              <a:rPr lang="ru-RU" sz="2000" dirty="0"/>
              <a:t> </a:t>
            </a:r>
          </a:p>
          <a:p>
            <a:pPr marL="342900" indent="-342900"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sz="2000" dirty="0"/>
              <a:t>Россия – </a:t>
            </a:r>
            <a:r>
              <a:rPr lang="ru-RU" sz="2000" b="1" dirty="0" smtClean="0"/>
              <a:t>19%</a:t>
            </a:r>
          </a:p>
          <a:p>
            <a:pPr marL="342900" indent="-342900"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sz="2000" dirty="0"/>
              <a:t>Англия </a:t>
            </a:r>
            <a:r>
              <a:rPr lang="ru-RU" sz="2000" dirty="0" smtClean="0"/>
              <a:t>– </a:t>
            </a:r>
            <a:r>
              <a:rPr lang="ru-RU" sz="2000" b="1" dirty="0" smtClean="0"/>
              <a:t>17%</a:t>
            </a:r>
          </a:p>
          <a:p>
            <a:pPr marL="342900" indent="-342900"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sz="2000" dirty="0" smtClean="0"/>
              <a:t>Китай </a:t>
            </a:r>
            <a:r>
              <a:rPr lang="ru-RU" sz="2000" dirty="0"/>
              <a:t>– </a:t>
            </a:r>
            <a:r>
              <a:rPr lang="ru-RU" sz="2000" b="1" dirty="0"/>
              <a:t>6</a:t>
            </a:r>
            <a:r>
              <a:rPr lang="ru-RU" sz="2000" b="1" dirty="0" smtClean="0"/>
              <a:t>%</a:t>
            </a:r>
            <a:endParaRPr lang="ru-RU" sz="1200" b="1" dirty="0"/>
          </a:p>
        </p:txBody>
      </p:sp>
      <p:pic>
        <p:nvPicPr>
          <p:cNvPr id="4" name="Picture 2" descr="http://www.talent-q.ru/wp-content/uploads/bo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886" y="2397197"/>
            <a:ext cx="6100938" cy="296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11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Сервисные ИГРЫ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Третий конкурс</a:t>
            </a:r>
            <a:r>
              <a:rPr lang="en-US" dirty="0" smtClean="0"/>
              <a:t>: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491120" y="2465904"/>
            <a:ext cx="4810461" cy="3467100"/>
          </a:xfrm>
        </p:spPr>
        <p:txBody>
          <a:bodyPr/>
          <a:lstStyle/>
          <a:p>
            <a:pPr marL="285750" indent="-285750">
              <a:buClr>
                <a:srgbClr val="5D509F"/>
              </a:buClr>
              <a:buSzPct val="130000"/>
              <a:buFont typeface="Calibri" panose="020F0502020204030204" pitchFamily="34" charset="0"/>
              <a:buChar char="›"/>
            </a:pPr>
            <a:r>
              <a:rPr lang="ru-RU" dirty="0" smtClean="0"/>
              <a:t>Проверка договоров </a:t>
            </a:r>
          </a:p>
          <a:p>
            <a:pPr marL="285750" indent="-285750">
              <a:buClr>
                <a:srgbClr val="5D509F"/>
              </a:buClr>
              <a:buSzPct val="130000"/>
              <a:buFont typeface="Calibri" panose="020F0502020204030204" pitchFamily="34" charset="0"/>
              <a:buChar char="›"/>
            </a:pPr>
            <a:r>
              <a:rPr lang="ru-RU" dirty="0" smtClean="0"/>
              <a:t>Помощь в написание Т3</a:t>
            </a:r>
          </a:p>
          <a:p>
            <a:pPr marL="285750" indent="-285750">
              <a:buClr>
                <a:srgbClr val="5D509F"/>
              </a:buClr>
              <a:buSzPct val="130000"/>
              <a:buFont typeface="Calibri" panose="020F0502020204030204" pitchFamily="34" charset="0"/>
              <a:buChar char="›"/>
            </a:pPr>
            <a:r>
              <a:rPr lang="ru-RU" dirty="0" smtClean="0"/>
              <a:t>Курсы по программированию </a:t>
            </a:r>
          </a:p>
          <a:p>
            <a:pPr marL="285750" indent="-285750">
              <a:buClr>
                <a:srgbClr val="5D509F"/>
              </a:buClr>
              <a:buSzPct val="130000"/>
              <a:buFont typeface="Calibri" panose="020F0502020204030204" pitchFamily="34" charset="0"/>
              <a:buChar char="›"/>
            </a:pPr>
            <a:r>
              <a:rPr lang="ru-RU" dirty="0" smtClean="0"/>
              <a:t>Дополнительные встречи с партнерами</a:t>
            </a:r>
          </a:p>
          <a:p>
            <a:pPr marL="285750" indent="-285750">
              <a:buClr>
                <a:srgbClr val="5D509F"/>
              </a:buClr>
              <a:buSzPct val="130000"/>
              <a:buFont typeface="Calibri" panose="020F0502020204030204" pitchFamily="34" charset="0"/>
              <a:buChar char="›"/>
            </a:pPr>
            <a:r>
              <a:rPr lang="ru-RU" dirty="0" smtClean="0"/>
              <a:t>Помощь от СДД в любых задачах</a:t>
            </a:r>
          </a:p>
          <a:p>
            <a:pPr marL="285750" indent="-285750">
              <a:buClr>
                <a:srgbClr val="5D509F"/>
              </a:buClr>
              <a:buSzPct val="130000"/>
              <a:buFont typeface="Calibri" panose="020F0502020204030204" pitchFamily="34" charset="0"/>
              <a:buChar char="›"/>
            </a:pPr>
            <a:r>
              <a:rPr lang="ru-RU" dirty="0" smtClean="0"/>
              <a:t>Сотрудник на час</a:t>
            </a:r>
          </a:p>
          <a:p>
            <a:pPr marL="285750" indent="-285750">
              <a:buClr>
                <a:srgbClr val="5D509F"/>
              </a:buClr>
              <a:buSzPct val="130000"/>
              <a:buFont typeface="Calibri" panose="020F0502020204030204" pitchFamily="34" charset="0"/>
              <a:buChar char="›"/>
            </a:pPr>
            <a:r>
              <a:rPr lang="ru-RU" dirty="0" smtClean="0"/>
              <a:t>Помощь с </a:t>
            </a:r>
            <a:r>
              <a:rPr lang="en-US" dirty="0" smtClean="0"/>
              <a:t>Excel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9" r="9473"/>
          <a:stretch/>
        </p:blipFill>
        <p:spPr>
          <a:xfrm>
            <a:off x="6835382" y="712718"/>
            <a:ext cx="1918727" cy="2020879"/>
          </a:xfrm>
          <a:prstGeom prst="rect">
            <a:avLst/>
          </a:prstGeom>
          <a:ln>
            <a:noFill/>
          </a:ln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0255" y="-1"/>
            <a:ext cx="3320639" cy="1742173"/>
          </a:xfrm>
          <a:prstGeom prst="rect">
            <a:avLst/>
          </a:prstGeom>
          <a:ln>
            <a:noFill/>
          </a:ln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" b="15407"/>
          <a:stretch/>
        </p:blipFill>
        <p:spPr>
          <a:xfrm>
            <a:off x="6194769" y="4928871"/>
            <a:ext cx="3199954" cy="1962818"/>
          </a:xfrm>
          <a:prstGeom prst="rect">
            <a:avLst/>
          </a:prstGeom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9"/>
          <a:stretch/>
        </p:blipFill>
        <p:spPr>
          <a:xfrm>
            <a:off x="6835382" y="2891607"/>
            <a:ext cx="2395475" cy="1888878"/>
          </a:xfrm>
          <a:prstGeom prst="rect">
            <a:avLst/>
          </a:prstGeom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4723" y="1945365"/>
            <a:ext cx="2806171" cy="2794100"/>
          </a:xfrm>
          <a:prstGeom prst="rect">
            <a:avLst/>
          </a:prstGeom>
          <a:ln>
            <a:noFill/>
          </a:ln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4889" y="4942586"/>
            <a:ext cx="2566006" cy="1924505"/>
          </a:xfrm>
          <a:prstGeom prst="rect">
            <a:avLst/>
          </a:prstGeom>
          <a:ln>
            <a:noFill/>
          </a:ln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418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Сервисные ИГРЫ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Вовлеченность</a:t>
            </a:r>
            <a:r>
              <a:rPr lang="en-US" dirty="0"/>
              <a:t>: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16454"/>
            <a:ext cx="6372807" cy="4135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4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037" y="2216453"/>
            <a:ext cx="5510963" cy="412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2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Леденева Анастасия, директор по персоналу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ru-RU" dirty="0" smtClean="0"/>
              <a:t>+7(910)471-3626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 smtClean="0"/>
              <a:t>aledeneva@esetnod32.ru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854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120" y="992237"/>
            <a:ext cx="10167480" cy="10524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Вовлеченность</a:t>
            </a:r>
            <a:r>
              <a:rPr lang="en-US" b="1" dirty="0">
                <a:solidFill>
                  <a:srgbClr val="00AEBE"/>
                </a:solidFill>
              </a:rPr>
              <a:t/>
            </a:r>
            <a:br>
              <a:rPr lang="en-US" b="1" dirty="0">
                <a:solidFill>
                  <a:srgbClr val="00AEBE"/>
                </a:solidFill>
              </a:rPr>
            </a:br>
            <a:r>
              <a:rPr lang="ru-RU" dirty="0"/>
              <a:t>Важно для </a:t>
            </a:r>
            <a:r>
              <a:rPr lang="ru-RU" dirty="0" smtClean="0"/>
              <a:t>компании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465721" y="2616200"/>
            <a:ext cx="4604880" cy="3352800"/>
          </a:xfrm>
        </p:spPr>
        <p:txBody>
          <a:bodyPr/>
          <a:lstStyle/>
          <a:p>
            <a:pPr marL="342900" lvl="1" indent="-342900">
              <a:spcAft>
                <a:spcPts val="1200"/>
              </a:spcAft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sz="2200" dirty="0" smtClean="0">
                <a:latin typeface="+mj-lt"/>
              </a:rPr>
              <a:t>На 18-21% выше </a:t>
            </a:r>
            <a:r>
              <a:rPr lang="ru-RU" sz="2200" b="1" dirty="0" smtClean="0"/>
              <a:t>производительность</a:t>
            </a:r>
          </a:p>
          <a:p>
            <a:pPr marL="342900" lvl="1" indent="-342900">
              <a:spcAft>
                <a:spcPts val="1200"/>
              </a:spcAft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sz="2200" dirty="0" smtClean="0">
                <a:latin typeface="+mj-lt"/>
              </a:rPr>
              <a:t>На 5-10% выше </a:t>
            </a:r>
            <a:r>
              <a:rPr lang="ru-RU" sz="2200" b="1" dirty="0" smtClean="0"/>
              <a:t>удовлетворенность клиентов</a:t>
            </a:r>
          </a:p>
          <a:p>
            <a:pPr marL="342900" lvl="1" indent="-342900">
              <a:spcAft>
                <a:spcPts val="1200"/>
              </a:spcAft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sz="2200" dirty="0" smtClean="0">
                <a:latin typeface="+mj-lt"/>
              </a:rPr>
              <a:t>На </a:t>
            </a:r>
            <a:r>
              <a:rPr lang="ru-RU" sz="2200" dirty="0">
                <a:latin typeface="+mj-lt"/>
              </a:rPr>
              <a:t>30-51% меньше </a:t>
            </a:r>
            <a:r>
              <a:rPr lang="ru-RU" sz="2200" dirty="0" smtClean="0">
                <a:latin typeface="+mj-lt"/>
              </a:rPr>
              <a:t/>
            </a:r>
            <a:br>
              <a:rPr lang="ru-RU" sz="2200" dirty="0" smtClean="0">
                <a:latin typeface="+mj-lt"/>
              </a:rPr>
            </a:br>
            <a:r>
              <a:rPr lang="ru-RU" sz="2200" b="1" dirty="0" smtClean="0"/>
              <a:t>текучка кадров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84" y="2378743"/>
            <a:ext cx="4887832" cy="316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4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120" y="992238"/>
            <a:ext cx="10218280" cy="1839862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Вовлеченность</a:t>
            </a:r>
            <a:r>
              <a:rPr lang="en-US" b="1" dirty="0">
                <a:solidFill>
                  <a:srgbClr val="00AEBE"/>
                </a:solidFill>
              </a:rPr>
              <a:t/>
            </a:r>
            <a:br>
              <a:rPr lang="en-US" b="1" dirty="0">
                <a:solidFill>
                  <a:srgbClr val="00AEBE"/>
                </a:solidFill>
              </a:rPr>
            </a:br>
            <a:r>
              <a:rPr lang="ru-RU" dirty="0"/>
              <a:t>Важно для </a:t>
            </a:r>
            <a:r>
              <a:rPr lang="ru-RU" dirty="0" smtClean="0"/>
              <a:t>сотрудников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491121" y="2679700"/>
            <a:ext cx="5608180" cy="2814066"/>
          </a:xfrm>
        </p:spPr>
        <p:txBody>
          <a:bodyPr/>
          <a:lstStyle/>
          <a:p>
            <a:pPr marL="342900" indent="-342900">
              <a:spcAft>
                <a:spcPts val="1200"/>
              </a:spcAft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sz="2200" dirty="0"/>
              <a:t>Личная вовлеченность делает сотрудников более </a:t>
            </a:r>
            <a:r>
              <a:rPr lang="ru-RU" sz="2200" b="1" dirty="0"/>
              <a:t>счастливыми </a:t>
            </a:r>
          </a:p>
          <a:p>
            <a:pPr marL="342900" indent="-342900">
              <a:spcAft>
                <a:spcPts val="1200"/>
              </a:spcAft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sz="2200" dirty="0"/>
              <a:t>На работу </a:t>
            </a:r>
            <a:r>
              <a:rPr lang="ru-RU" sz="2200" b="1" dirty="0"/>
              <a:t>– с удовольствием </a:t>
            </a:r>
          </a:p>
          <a:p>
            <a:pPr marL="342900" indent="-342900">
              <a:spcAft>
                <a:spcPts val="1200"/>
              </a:spcAft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sz="2200" dirty="0"/>
              <a:t>Видеть </a:t>
            </a:r>
            <a:r>
              <a:rPr lang="ru-RU" sz="2200" b="1" dirty="0"/>
              <a:t>смысл в своей работе </a:t>
            </a:r>
          </a:p>
          <a:p>
            <a:pPr marL="342900" indent="-342900">
              <a:spcAft>
                <a:spcPts val="1200"/>
              </a:spcAft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sz="2200" dirty="0"/>
              <a:t>Чувствовать </a:t>
            </a:r>
            <a:r>
              <a:rPr lang="ru-RU" sz="2200" b="1" dirty="0"/>
              <a:t>свой личный вклад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dirty="0" smtClean="0"/>
              <a:t>в </a:t>
            </a:r>
            <a:r>
              <a:rPr lang="ru-RU" sz="2200" dirty="0"/>
              <a:t>развитие </a:t>
            </a:r>
            <a:r>
              <a:rPr lang="ru-RU" sz="2200" dirty="0" smtClean="0"/>
              <a:t>бизнеса</a:t>
            </a:r>
            <a:endParaRPr lang="ru-RU" sz="2200" dirty="0"/>
          </a:p>
        </p:txBody>
      </p:sp>
      <p:pic>
        <p:nvPicPr>
          <p:cNvPr id="7" name="Picture 4" descr="Image result for я люблю свою работ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617" y="2451100"/>
            <a:ext cx="2774913" cy="304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79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2250" y="1158871"/>
            <a:ext cx="9899650" cy="4225929"/>
          </a:xfrm>
        </p:spPr>
        <p:txBody>
          <a:bodyPr>
            <a:normAutofit/>
          </a:bodyPr>
          <a:lstStyle/>
          <a:p>
            <a:r>
              <a:rPr lang="ru-RU" dirty="0" smtClean="0"/>
              <a:t>КАК ДОСТИЧЬ </a:t>
            </a:r>
            <a:br>
              <a:rPr lang="ru-RU" dirty="0" smtClean="0"/>
            </a:br>
            <a:r>
              <a:rPr lang="ru-RU" dirty="0" smtClean="0"/>
              <a:t>ПОСТАВЛЕННОЙ ЦЕЛИ?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ПОВЫСИТЬ ВОВЛЕЧЕННОСТЬ СОТРУДНИКОВ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833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120" y="992238"/>
            <a:ext cx="9011780" cy="1242962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Вовлеченность</a:t>
            </a:r>
            <a:r>
              <a:rPr lang="en-US" b="1" dirty="0" smtClean="0">
                <a:solidFill>
                  <a:srgbClr val="00AEBE"/>
                </a:solidFill>
              </a:rPr>
              <a:t/>
            </a:r>
            <a:br>
              <a:rPr lang="en-US" b="1" dirty="0" smtClean="0">
                <a:solidFill>
                  <a:srgbClr val="00AEBE"/>
                </a:solidFill>
              </a:rPr>
            </a:br>
            <a:r>
              <a:rPr lang="ru-RU" dirty="0" smtClean="0"/>
              <a:t>С чего начать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491120" y="2489200"/>
            <a:ext cx="8706980" cy="32004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5D509F"/>
                </a:solidFill>
                <a:latin typeface="+mn-lt"/>
              </a:rPr>
              <a:t>1. </a:t>
            </a:r>
            <a:r>
              <a:rPr lang="ru-RU" sz="2400" b="1" dirty="0" smtClean="0">
                <a:latin typeface="+mn-lt"/>
              </a:rPr>
              <a:t>Понять</a:t>
            </a:r>
            <a:r>
              <a:rPr lang="en-US" sz="2400" b="1" dirty="0" smtClean="0">
                <a:latin typeface="+mn-lt"/>
              </a:rPr>
              <a:t>,</a:t>
            </a:r>
            <a:r>
              <a:rPr lang="ru-RU" sz="2400" b="1" dirty="0" smtClean="0">
                <a:latin typeface="+mn-lt"/>
              </a:rPr>
              <a:t> что</a:t>
            </a:r>
            <a:r>
              <a:rPr lang="en-US" sz="2400" b="1" dirty="0" smtClean="0">
                <a:latin typeface="+mn-lt"/>
              </a:rPr>
              <a:t> </a:t>
            </a:r>
            <a:r>
              <a:rPr lang="ru-RU" sz="2400" b="1" dirty="0" smtClean="0">
                <a:latin typeface="+mn-lt"/>
              </a:rPr>
              <a:t>сотрудник </a:t>
            </a:r>
            <a:r>
              <a:rPr lang="en-US" sz="2400" b="1" dirty="0" smtClean="0">
                <a:latin typeface="+mn-lt"/>
              </a:rPr>
              <a:t>- </a:t>
            </a:r>
            <a:r>
              <a:rPr lang="ru-RU" sz="2400" b="1" dirty="0" smtClean="0">
                <a:latin typeface="+mn-lt"/>
              </a:rPr>
              <a:t>это </a:t>
            </a:r>
            <a:r>
              <a:rPr lang="ru-RU" sz="2400" b="1" dirty="0">
                <a:latin typeface="+mn-lt"/>
              </a:rPr>
              <a:t>ваш внутренний </a:t>
            </a:r>
            <a:r>
              <a:rPr lang="ru-RU" sz="2400" b="1" dirty="0" smtClean="0">
                <a:latin typeface="+mn-lt"/>
              </a:rPr>
              <a:t>клиент</a:t>
            </a:r>
            <a:endParaRPr lang="ru-RU" sz="2400" b="1" dirty="0">
              <a:latin typeface="+mn-lt"/>
            </a:endParaRPr>
          </a:p>
          <a:p>
            <a:pPr marL="800100" lvl="1" indent="-342900"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sz="2000" dirty="0" smtClean="0">
                <a:latin typeface="+mj-lt"/>
              </a:rPr>
              <a:t>Для того, чтобы </a:t>
            </a:r>
            <a:r>
              <a:rPr lang="ru-RU" sz="2000" dirty="0">
                <a:latin typeface="+mj-lt"/>
              </a:rPr>
              <a:t>поднять </a:t>
            </a:r>
            <a:r>
              <a:rPr lang="ru-RU" sz="2000" dirty="0" smtClean="0">
                <a:latin typeface="+mj-lt"/>
              </a:rPr>
              <a:t>вовлеченность </a:t>
            </a:r>
            <a:r>
              <a:rPr lang="ru-RU" sz="2000" dirty="0">
                <a:latin typeface="+mj-lt"/>
              </a:rPr>
              <a:t>вашего внутреннего клиента, </a:t>
            </a:r>
            <a:r>
              <a:rPr lang="ru-RU" sz="2000" dirty="0" smtClean="0">
                <a:latin typeface="+mj-lt"/>
              </a:rPr>
              <a:t/>
            </a:r>
            <a:br>
              <a:rPr lang="ru-RU" sz="2000" dirty="0" smtClean="0">
                <a:latin typeface="+mj-lt"/>
              </a:rPr>
            </a:br>
            <a:r>
              <a:rPr lang="ru-RU" sz="2000" dirty="0" smtClean="0">
                <a:latin typeface="+mj-lt"/>
              </a:rPr>
              <a:t>вы </a:t>
            </a:r>
            <a:r>
              <a:rPr lang="ru-RU" sz="2000" dirty="0">
                <a:latin typeface="+mj-lt"/>
              </a:rPr>
              <a:t>должны повысить уровень </a:t>
            </a:r>
            <a:r>
              <a:rPr lang="ru-RU" sz="2000" dirty="0" smtClean="0">
                <a:latin typeface="+mj-lt"/>
              </a:rPr>
              <a:t>внутреннего сервиса</a:t>
            </a:r>
            <a:endParaRPr lang="ru-RU" sz="2000" dirty="0">
              <a:latin typeface="+mj-lt"/>
            </a:endParaRPr>
          </a:p>
          <a:p>
            <a:pPr marL="800100" lvl="1" indent="-342900">
              <a:buClr>
                <a:srgbClr val="5D509F"/>
              </a:buClr>
              <a:buSzPct val="120000"/>
              <a:buFont typeface="Calibri" panose="020F0502020204030204" pitchFamily="34" charset="0"/>
              <a:buChar char="›"/>
            </a:pPr>
            <a:r>
              <a:rPr lang="ru-RU" sz="2000" dirty="0" smtClean="0">
                <a:latin typeface="+mj-lt"/>
              </a:rPr>
              <a:t>Вовлеченность </a:t>
            </a:r>
            <a:r>
              <a:rPr lang="ru-RU" sz="2000" dirty="0">
                <a:latin typeface="+mj-lt"/>
              </a:rPr>
              <a:t>сотрудников </a:t>
            </a:r>
            <a:r>
              <a:rPr lang="ru-RU" sz="2000" dirty="0" smtClean="0">
                <a:latin typeface="+mj-lt"/>
              </a:rPr>
              <a:t>приводит </a:t>
            </a:r>
            <a:r>
              <a:rPr lang="ru-RU" sz="2000" dirty="0">
                <a:latin typeface="+mj-lt"/>
              </a:rPr>
              <a:t>к их </a:t>
            </a:r>
            <a:r>
              <a:rPr lang="ru-RU" sz="2000" dirty="0" smtClean="0">
                <a:latin typeface="+mj-lt"/>
              </a:rPr>
              <a:t>лояльности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2000" dirty="0" smtClean="0">
              <a:latin typeface="+mj-lt"/>
            </a:endParaRPr>
          </a:p>
          <a:p>
            <a:r>
              <a:rPr lang="en-US" sz="2400" b="1" dirty="0" smtClean="0">
                <a:solidFill>
                  <a:srgbClr val="5D509F"/>
                </a:solidFill>
                <a:latin typeface="+mn-lt"/>
              </a:rPr>
              <a:t>2. </a:t>
            </a:r>
            <a:r>
              <a:rPr lang="ru-RU" sz="2400" b="1" dirty="0" smtClean="0">
                <a:latin typeface="+mn-lt"/>
              </a:rPr>
              <a:t>Измерять </a:t>
            </a:r>
            <a:r>
              <a:rPr lang="ru-RU" sz="2400" b="1" dirty="0">
                <a:latin typeface="+mn-lt"/>
              </a:rPr>
              <a:t>уровень вовлеченность с помощью </a:t>
            </a:r>
            <a:r>
              <a:rPr lang="ru-RU" sz="2400" b="1" dirty="0" smtClean="0">
                <a:latin typeface="+mn-lt"/>
              </a:rPr>
              <a:t>метрик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b="1" dirty="0" smtClean="0">
              <a:latin typeface="+mn-lt"/>
            </a:endParaRPr>
          </a:p>
          <a:p>
            <a:r>
              <a:rPr lang="en-US" sz="2400" b="1" dirty="0" smtClean="0">
                <a:solidFill>
                  <a:srgbClr val="5D509F"/>
                </a:solidFill>
                <a:latin typeface="+mn-lt"/>
              </a:rPr>
              <a:t>3. </a:t>
            </a:r>
            <a:r>
              <a:rPr lang="ru-RU" sz="2400" b="1" dirty="0" smtClean="0">
                <a:latin typeface="+mn-lt"/>
              </a:rPr>
              <a:t>Разрабатывать и адаптировать план действий</a:t>
            </a:r>
            <a:endParaRPr lang="ru-RU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768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120" y="992237"/>
            <a:ext cx="10091280" cy="980401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Вовлеченность</a:t>
            </a:r>
            <a:r>
              <a:rPr lang="en-US" b="1" dirty="0">
                <a:solidFill>
                  <a:srgbClr val="00AEBE"/>
                </a:solidFill>
              </a:rPr>
              <a:t/>
            </a:r>
            <a:br>
              <a:rPr lang="en-US" b="1" dirty="0">
                <a:solidFill>
                  <a:srgbClr val="00AEBE"/>
                </a:solidFill>
              </a:rPr>
            </a:br>
            <a:r>
              <a:rPr lang="en-US" dirty="0" smtClean="0"/>
              <a:t>C</a:t>
            </a:r>
            <a:r>
              <a:rPr lang="ru-RU" dirty="0" err="1" smtClean="0"/>
              <a:t>отрудник</a:t>
            </a:r>
            <a:r>
              <a:rPr lang="ru-RU" dirty="0" smtClean="0"/>
              <a:t> ваш внутренний </a:t>
            </a:r>
            <a:r>
              <a:rPr lang="ru-RU" dirty="0" smtClean="0"/>
              <a:t>клиент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516520" y="2235199"/>
            <a:ext cx="7275510" cy="4296229"/>
          </a:xfrm>
        </p:spPr>
        <p:txBody>
          <a:bodyPr/>
          <a:lstStyle/>
          <a:p>
            <a:r>
              <a:rPr lang="ru-RU" sz="2400" b="1" dirty="0" smtClean="0">
                <a:latin typeface="+mn-lt"/>
              </a:rPr>
              <a:t>Сотрудник это ваш клиент </a:t>
            </a:r>
            <a:endParaRPr lang="ru-RU" sz="2400" b="1" dirty="0"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/>
              <a:t>Он выбирает работу так же как выбирает продукт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r>
              <a:rPr lang="ru-RU" sz="2400" b="1" dirty="0">
                <a:latin typeface="+mn-lt"/>
              </a:rPr>
              <a:t>Новое поколение клиентов - Поколение </a:t>
            </a:r>
            <a:r>
              <a:rPr lang="en-US" sz="2400" b="1" dirty="0">
                <a:latin typeface="+mn-lt"/>
              </a:rPr>
              <a:t>Y</a:t>
            </a:r>
            <a:r>
              <a:rPr lang="ru-RU" sz="2400" b="1" dirty="0">
                <a:latin typeface="+mn-lt"/>
              </a:rPr>
              <a:t>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2022 г</a:t>
            </a:r>
            <a:r>
              <a:rPr lang="ru-RU" sz="1600" dirty="0"/>
              <a:t>. – старт Поколение </a:t>
            </a:r>
            <a:r>
              <a:rPr lang="en-US" sz="1600" dirty="0"/>
              <a:t>Y</a:t>
            </a:r>
            <a:r>
              <a:rPr lang="ru-RU" sz="1600" dirty="0" smtClean="0"/>
              <a:t> </a:t>
            </a:r>
            <a:r>
              <a:rPr lang="ru-RU" sz="1600" dirty="0"/>
              <a:t>(45% рабочей силы)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2030 г</a:t>
            </a:r>
            <a:r>
              <a:rPr lang="ru-RU" sz="1600" dirty="0"/>
              <a:t>. – прибыль от Поколение </a:t>
            </a:r>
            <a:r>
              <a:rPr lang="en-US" sz="1600" dirty="0" smtClean="0"/>
              <a:t>Y</a:t>
            </a:r>
            <a:endParaRPr lang="ru-RU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Свобода </a:t>
            </a:r>
            <a:r>
              <a:rPr lang="ru-RU" sz="1600" dirty="0"/>
              <a:t>и </a:t>
            </a:r>
            <a:r>
              <a:rPr lang="ru-RU" sz="1600" dirty="0" smtClean="0"/>
              <a:t>атмосфера </a:t>
            </a:r>
            <a:r>
              <a:rPr lang="ru-RU" sz="1600" dirty="0"/>
              <a:t>выше уровня </a:t>
            </a:r>
            <a:r>
              <a:rPr lang="ru-RU" sz="1600" dirty="0" smtClean="0"/>
              <a:t>зарплаты</a:t>
            </a: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Личная жизнь важнее чем работа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Тяжело адаптируются </a:t>
            </a:r>
            <a:r>
              <a:rPr lang="ru-RU" sz="1600" dirty="0"/>
              <a:t>к иерархическим структурам и </a:t>
            </a:r>
            <a:r>
              <a:rPr lang="ru-RU" sz="1600" dirty="0" smtClean="0"/>
              <a:t>бюрократии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Любят награды и  признания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Работа – временный проект. Часто меняют работу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Не привязаны к брендам </a:t>
            </a:r>
            <a:r>
              <a:rPr lang="ru-RU" dirty="0"/>
              <a:t/>
            </a:r>
            <a:br>
              <a:rPr lang="ru-RU" dirty="0"/>
            </a:br>
            <a:endParaRPr lang="ru-RU" sz="2000" dirty="0"/>
          </a:p>
          <a:p>
            <a:endParaRPr lang="en-US" dirty="0" smtClean="0"/>
          </a:p>
          <a:p>
            <a:r>
              <a:rPr lang="ru-RU" dirty="0" smtClean="0"/>
              <a:t> </a:t>
            </a:r>
            <a:endParaRPr lang="en-US" dirty="0"/>
          </a:p>
          <a:p>
            <a:endParaRPr lang="ru-RU" dirty="0" smtClean="0"/>
          </a:p>
          <a:p>
            <a:pPr marL="800100" lvl="1" indent="-342900">
              <a:buFont typeface="+mj-lt"/>
              <a:buAutoNum type="arabicPeriod"/>
            </a:pPr>
            <a:endParaRPr lang="en-US" sz="2000" dirty="0"/>
          </a:p>
          <a:p>
            <a:pPr lvl="1"/>
            <a:endParaRPr lang="en-US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4124" t="436" r="36603"/>
          <a:stretch/>
        </p:blipFill>
        <p:spPr>
          <a:xfrm>
            <a:off x="8039100" y="2578100"/>
            <a:ext cx="3708400" cy="339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3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120" y="992238"/>
            <a:ext cx="8999080" cy="1242962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Вовлеченность</a:t>
            </a:r>
            <a:r>
              <a:rPr lang="en-US" b="1" dirty="0">
                <a:solidFill>
                  <a:srgbClr val="00AEBE"/>
                </a:solidFill>
              </a:rPr>
              <a:t/>
            </a:r>
            <a:br>
              <a:rPr lang="en-US" b="1" dirty="0">
                <a:solidFill>
                  <a:srgbClr val="00AEBE"/>
                </a:solidFill>
              </a:rPr>
            </a:br>
            <a:r>
              <a:rPr lang="ru-RU" dirty="0"/>
              <a:t>Ме</a:t>
            </a:r>
            <a:r>
              <a:rPr lang="ru-RU" dirty="0" smtClean="0"/>
              <a:t>трики</a:t>
            </a:r>
            <a:r>
              <a:rPr lang="en-US" dirty="0" smtClean="0"/>
              <a:t> - ESI: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491120" y="2620142"/>
            <a:ext cx="5437825" cy="2770352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ESI (employee satisfaction index)</a:t>
            </a:r>
            <a:r>
              <a:rPr lang="ru-RU" b="1" dirty="0" smtClean="0">
                <a:latin typeface="+mn-lt"/>
              </a:rPr>
              <a:t> - вовлеченность</a:t>
            </a:r>
            <a:endParaRPr lang="en-US" b="1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/>
              <a:t>Gallup 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Текучесть </a:t>
            </a:r>
            <a:r>
              <a:rPr lang="ru-RU" sz="1800" dirty="0"/>
              <a:t>кадров </a:t>
            </a: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Участие </a:t>
            </a:r>
            <a:r>
              <a:rPr lang="ru-RU" sz="1800" dirty="0"/>
              <a:t>в </a:t>
            </a:r>
            <a:r>
              <a:rPr lang="ru-RU" sz="1800" dirty="0" smtClean="0"/>
              <a:t>проектах</a:t>
            </a: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Рабочее время</a:t>
            </a: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Больничные листы </a:t>
            </a:r>
          </a:p>
          <a:p>
            <a:endParaRPr lang="ru-RU" dirty="0" smtClean="0"/>
          </a:p>
          <a:p>
            <a:pPr marL="800100" lvl="1" indent="-342900">
              <a:buFont typeface="+mj-lt"/>
              <a:buAutoNum type="arabicPeriod"/>
            </a:pPr>
            <a:endParaRPr lang="en-US" sz="2000" dirty="0" smtClean="0"/>
          </a:p>
          <a:p>
            <a:pPr marL="800100" lvl="1" indent="-342900">
              <a:buFont typeface="+mj-lt"/>
              <a:buAutoNum type="arabicPeriod"/>
            </a:pPr>
            <a:endParaRPr lang="en-US" sz="2000" dirty="0"/>
          </a:p>
          <a:p>
            <a:pPr marL="800100" lvl="1" indent="-342900">
              <a:buFont typeface="+mj-lt"/>
              <a:buAutoNum type="arabicPeriod"/>
            </a:pPr>
            <a:endParaRPr lang="en-US" sz="2000" dirty="0"/>
          </a:p>
          <a:p>
            <a:pPr marL="800100" lvl="1" indent="-342900">
              <a:buFont typeface="+mj-lt"/>
              <a:buAutoNum type="arabicPeriod"/>
            </a:pPr>
            <a:endParaRPr lang="en-US" sz="2000" dirty="0"/>
          </a:p>
          <a:p>
            <a:pPr lvl="1"/>
            <a:endParaRPr lang="en-US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endParaRPr lang="ru-RU" dirty="0" smtClean="0"/>
          </a:p>
        </p:txBody>
      </p:sp>
      <p:pic>
        <p:nvPicPr>
          <p:cNvPr id="8194" name="Picture 2" descr="ÐÐ°ÑÑÐ¸Ð½ÐºÐ¸ Ð¿Ð¾ Ð·Ð°Ð¿ÑÐ¾ÑÑ gallup Ð²Ð¾Ð²Ð»ÐµÑÐµÐ½Ð½Ð¾ÑÑÑ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706" y="2398390"/>
            <a:ext cx="5044185" cy="3137655"/>
          </a:xfrm>
          <a:prstGeom prst="rect">
            <a:avLst/>
          </a:prstGeom>
          <a:ln>
            <a:noFill/>
          </a:ln>
          <a:effectLst>
            <a:outerShdw blurRad="342900" dist="38100" dir="2700000" algn="t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23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_Леденева" id="{D9A60371-17D7-4058-914B-56E2E77DE496}" vid="{92BB3FDA-59A0-4EF0-9222-C2C93BC3736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Презентация_Леденева</Template>
  <TotalTime>2146</TotalTime>
  <Words>376</Words>
  <Application>Microsoft Office PowerPoint</Application>
  <PresentationFormat>Широкоэкранный</PresentationFormat>
  <Paragraphs>138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Myriad Arabic</vt:lpstr>
      <vt:lpstr>Тема Office</vt:lpstr>
      <vt:lpstr>Внутренний  сервис</vt:lpstr>
      <vt:lpstr>Цель компании на 2019:  №1 в области сервиса в ИТ</vt:lpstr>
      <vt:lpstr>Феномен вовлеченности:</vt:lpstr>
      <vt:lpstr>Вовлеченность Важно для компании:</vt:lpstr>
      <vt:lpstr>Вовлеченность Важно для сотрудников:</vt:lpstr>
      <vt:lpstr>КАК ДОСТИЧЬ  ПОСТАВЛЕННОЙ ЦЕЛИ?   ПОВЫСИТЬ ВОВЛЕЧЕННОСТЬ СОТРУДНИКОВ</vt:lpstr>
      <vt:lpstr>Вовлеченность С чего начать?</vt:lpstr>
      <vt:lpstr>Вовлеченность Cотрудник ваш внутренний клиент:</vt:lpstr>
      <vt:lpstr>Вовлеченность Метрики - ESI: </vt:lpstr>
      <vt:lpstr>Вовлеченность Наши метрики - eNPS: </vt:lpstr>
      <vt:lpstr>Вовлеченность Проблемы:</vt:lpstr>
      <vt:lpstr>Вовлеченность План действий:</vt:lpstr>
      <vt:lpstr>Вовлеченность Адаптация и подбор: </vt:lpstr>
      <vt:lpstr>Вовлеченность Внутренние коммуникации:</vt:lpstr>
      <vt:lpstr>Вовлеченность Внутренние коммуникации - Портал:</vt:lpstr>
      <vt:lpstr>Вовлеченность Внутренние коммуникации – Банк Идей:</vt:lpstr>
      <vt:lpstr>Вовлеченность Внутренние коммуникации –  Обратная связь:</vt:lpstr>
      <vt:lpstr>Вовлеченность Корпоративные мероприятия:</vt:lpstr>
      <vt:lpstr>Вовлеченность Награды и поощрения:</vt:lpstr>
      <vt:lpstr>Вовлеченность Wow-эффекты:</vt:lpstr>
      <vt:lpstr>Корпоративная культура МЫESET / Команда: </vt:lpstr>
      <vt:lpstr>Внутренние коммуникации Геймификация: </vt:lpstr>
      <vt:lpstr>Внутренние коммуникации Чем мы можем быть полезны?</vt:lpstr>
      <vt:lpstr>A LITTLE EXTRA: СЕРВИСНЫЕ ИГРЫ </vt:lpstr>
      <vt:lpstr>Сервисные ИГРЫ Вовлеченность: </vt:lpstr>
      <vt:lpstr>Сервисные ИГРЫ Вовлеченность: </vt:lpstr>
      <vt:lpstr>Сервисные ИГРЫ Первый конкурс: </vt:lpstr>
      <vt:lpstr>Сервисные ИГРЫ Первый конкурс: </vt:lpstr>
      <vt:lpstr>Сервисные ИГРЫ Второй конкурс: </vt:lpstr>
      <vt:lpstr>Сервисные ИГРЫ Третий конкурс: </vt:lpstr>
      <vt:lpstr>Сервисные ИГРЫ Вовлеченность: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Внутренний сервис</dc:title>
  <dc:creator>Леденёва Анастасия</dc:creator>
  <cp:lastModifiedBy>Леденёва Анастасия</cp:lastModifiedBy>
  <cp:revision>54</cp:revision>
  <cp:lastPrinted>2018-11-12T06:02:23Z</cp:lastPrinted>
  <dcterms:created xsi:type="dcterms:W3CDTF">2018-11-15T13:56:19Z</dcterms:created>
  <dcterms:modified xsi:type="dcterms:W3CDTF">2018-11-21T19:25:51Z</dcterms:modified>
</cp:coreProperties>
</file>